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9" r:id="rId5"/>
  </p:sldMasterIdLst>
  <p:notesMasterIdLst>
    <p:notesMasterId r:id="rId21"/>
  </p:notesMasterIdLst>
  <p:handoutMasterIdLst>
    <p:handoutMasterId r:id="rId22"/>
  </p:handoutMasterIdLst>
  <p:sldIdLst>
    <p:sldId id="289" r:id="rId6"/>
    <p:sldId id="403" r:id="rId7"/>
    <p:sldId id="411" r:id="rId8"/>
    <p:sldId id="407" r:id="rId9"/>
    <p:sldId id="422" r:id="rId10"/>
    <p:sldId id="408" r:id="rId11"/>
    <p:sldId id="413" r:id="rId12"/>
    <p:sldId id="417" r:id="rId13"/>
    <p:sldId id="421" r:id="rId14"/>
    <p:sldId id="423" r:id="rId15"/>
    <p:sldId id="420" r:id="rId16"/>
    <p:sldId id="409" r:id="rId17"/>
    <p:sldId id="410" r:id="rId18"/>
    <p:sldId id="419" r:id="rId19"/>
    <p:sldId id="4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m-Server" initials="H" lastIdx="1" clrIdx="0">
    <p:extLst>
      <p:ext uri="{19B8F6BF-5375-455C-9EA6-DF929625EA0E}">
        <p15:presenceInfo xmlns:p15="http://schemas.microsoft.com/office/powerpoint/2012/main" userId="1801357e267174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C7FF"/>
    <a:srgbClr val="11487F"/>
    <a:srgbClr val="EEF7FF"/>
    <a:srgbClr val="FFFFFF"/>
    <a:srgbClr val="DDDDDD"/>
    <a:srgbClr val="14487F"/>
    <a:srgbClr val="EBF0FA"/>
    <a:srgbClr val="E4EBFF"/>
    <a:srgbClr val="8AE281"/>
    <a:srgbClr val="00C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0450" autoAdjust="0"/>
  </p:normalViewPr>
  <p:slideViewPr>
    <p:cSldViewPr snapToGrid="0" snapToObjects="1">
      <p:cViewPr>
        <p:scale>
          <a:sx n="200" d="100"/>
          <a:sy n="200" d="100"/>
        </p:scale>
        <p:origin x="156" y="-10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2130" y="6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02/05/2025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02/05/2025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92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B0F74-AACE-7360-DC63-99A75575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5092CA-1FA3-E4F3-5F5A-FE8AC55D3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654638-48C6-3566-204C-DDC02E2E3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0CD388-ACB8-5B49-1F9D-FDA21871C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976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34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788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0304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48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🎯 </a:t>
            </a:r>
            <a:r>
              <a:rPr lang="en-US" altLang="zh-CN" b="1" dirty="0"/>
              <a:t>1. Project Achievements</a:t>
            </a:r>
          </a:p>
          <a:p>
            <a:r>
              <a:rPr lang="en-US" altLang="zh-CN" dirty="0"/>
              <a:t>✅ We have built a fully functional end-to-end system for real-time E.coli monitoring using low-cost IoT sensors and AI models.</a:t>
            </a:r>
          </a:p>
          <a:p>
            <a:r>
              <a:rPr lang="en-US" altLang="zh-CN" dirty="0"/>
              <a:t>Integrated </a:t>
            </a:r>
            <a:r>
              <a:rPr lang="en-US" altLang="zh-CN" b="1" dirty="0"/>
              <a:t>inorganic sensor data</a:t>
            </a:r>
            <a:r>
              <a:rPr lang="en-US" altLang="zh-CN" dirty="0"/>
              <a:t> with </a:t>
            </a:r>
            <a:r>
              <a:rPr lang="en-US" altLang="zh-CN" b="1" dirty="0"/>
              <a:t>AI-powered analysis</a:t>
            </a:r>
            <a:endParaRPr lang="en-US" altLang="zh-CN" dirty="0"/>
          </a:p>
          <a:p>
            <a:r>
              <a:rPr lang="en-US" altLang="zh-CN" dirty="0"/>
              <a:t>Developed a </a:t>
            </a:r>
            <a:r>
              <a:rPr lang="en-US" altLang="zh-CN" b="1" dirty="0"/>
              <a:t>complete pipeline</a:t>
            </a:r>
            <a:r>
              <a:rPr lang="en-US" altLang="zh-CN" dirty="0"/>
              <a:t> from data collection → preprocessing → modeling → visualization</a:t>
            </a:r>
          </a:p>
          <a:p>
            <a:r>
              <a:rPr lang="en-US" altLang="zh-CN" dirty="0"/>
              <a:t>Validated model accuracy in lab settings</a:t>
            </a:r>
          </a:p>
          <a:p>
            <a:r>
              <a:rPr lang="en-US" altLang="zh-CN" dirty="0"/>
              <a:t>Delivered live </a:t>
            </a:r>
            <a:r>
              <a:rPr lang="en-US" altLang="zh-CN" b="1" dirty="0"/>
              <a:t>demo-ready platform</a:t>
            </a:r>
            <a:r>
              <a:rPr lang="en-US" altLang="zh-CN" dirty="0"/>
              <a:t> with automated processing and results display</a:t>
            </a:r>
          </a:p>
          <a:p>
            <a:r>
              <a:rPr lang="zh-CN" altLang="en-US" b="1" dirty="0"/>
              <a:t>🔧 </a:t>
            </a:r>
            <a:r>
              <a:rPr lang="en-US" altLang="zh-CN" b="1" dirty="0"/>
              <a:t>2. Current Limitations</a:t>
            </a:r>
          </a:p>
          <a:p>
            <a:r>
              <a:rPr lang="en-US" altLang="zh-CN" dirty="0"/>
              <a:t>⚠️ Real-world deployment is currently limited by infrastructure and scale.</a:t>
            </a:r>
          </a:p>
          <a:p>
            <a:r>
              <a:rPr lang="en-US" altLang="zh-CN" dirty="0"/>
              <a:t>The system currently relies on </a:t>
            </a:r>
            <a:r>
              <a:rPr lang="en-US" altLang="zh-CN" b="1" dirty="0"/>
              <a:t>a single monitoring node</a:t>
            </a:r>
            <a:r>
              <a:rPr lang="en-US" altLang="zh-CN" dirty="0"/>
              <a:t>; real deployment would require </a:t>
            </a:r>
            <a:r>
              <a:rPr lang="en-US" altLang="zh-CN" b="1" dirty="0"/>
              <a:t>multiple fixed stations</a:t>
            </a:r>
            <a:r>
              <a:rPr lang="en-US" altLang="zh-CN" dirty="0"/>
              <a:t> along rivers.</a:t>
            </a:r>
          </a:p>
          <a:p>
            <a:r>
              <a:rPr lang="en-US" altLang="zh-CN" dirty="0"/>
              <a:t>Sensor calibration and long-term stability still require field validation</a:t>
            </a:r>
          </a:p>
          <a:p>
            <a:r>
              <a:rPr lang="en-US" altLang="zh-CN" dirty="0"/>
              <a:t>Data standardization across regions needs to be solved for broader compatibility</a:t>
            </a:r>
          </a:p>
          <a:p>
            <a:r>
              <a:rPr lang="zh-CN" altLang="en-US" b="1" dirty="0"/>
              <a:t>🚀 </a:t>
            </a:r>
            <a:r>
              <a:rPr lang="en-US" altLang="zh-CN" b="1" dirty="0"/>
              <a:t>3. Future Outlook</a:t>
            </a:r>
          </a:p>
          <a:p>
            <a:r>
              <a:rPr lang="zh-CN" altLang="en-US" dirty="0"/>
              <a:t>🌍 </a:t>
            </a:r>
            <a:r>
              <a:rPr lang="en-US" altLang="zh-CN" dirty="0"/>
              <a:t>The system is scalable, customizable, and ready for next steps.</a:t>
            </a:r>
          </a:p>
          <a:p>
            <a:r>
              <a:rPr lang="en-US" altLang="zh-CN" dirty="0"/>
              <a:t>Easily adaptable to detect other pollutants (e.g., </a:t>
            </a:r>
            <a:r>
              <a:rPr lang="en-US" altLang="zh-CN" b="1" dirty="0"/>
              <a:t>algae</a:t>
            </a:r>
            <a:r>
              <a:rPr lang="en-US" altLang="zh-CN" dirty="0"/>
              <a:t>, </a:t>
            </a:r>
            <a:r>
              <a:rPr lang="en-US" altLang="zh-CN" b="1" dirty="0"/>
              <a:t>aromatic hydrocarbons</a:t>
            </a:r>
            <a:r>
              <a:rPr lang="en-US" altLang="zh-CN" dirty="0"/>
              <a:t>) by retraining the AI model</a:t>
            </a:r>
          </a:p>
          <a:p>
            <a:r>
              <a:rPr lang="en-US" altLang="zh-CN" dirty="0"/>
              <a:t>Potential for </a:t>
            </a:r>
            <a:r>
              <a:rPr lang="en-US" altLang="zh-CN" b="1" dirty="0"/>
              <a:t>integration into city-level water safety platforms</a:t>
            </a:r>
            <a:endParaRPr lang="en-US" altLang="zh-CN" dirty="0"/>
          </a:p>
          <a:p>
            <a:r>
              <a:rPr lang="en-US" altLang="zh-CN" dirty="0"/>
              <a:t>Currently preparing for </a:t>
            </a:r>
            <a:r>
              <a:rPr lang="en-US" altLang="zh-CN" b="1" dirty="0"/>
              <a:t>research paper submission</a:t>
            </a:r>
            <a:r>
              <a:rPr lang="en-US" altLang="zh-CN" dirty="0"/>
              <a:t> to disseminate our approach</a:t>
            </a:r>
          </a:p>
          <a:p>
            <a:r>
              <a:rPr lang="en-US" altLang="zh-CN" dirty="0"/>
              <a:t>Could serve as a </a:t>
            </a:r>
            <a:r>
              <a:rPr lang="en-US" altLang="zh-CN" b="1" dirty="0"/>
              <a:t>cost-effective alternative</a:t>
            </a:r>
            <a:r>
              <a:rPr lang="en-US" altLang="zh-CN" dirty="0"/>
              <a:t> to traditional organic detection methods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24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515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tx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 flipH="1">
            <a:off x="0" y="-2"/>
            <a:ext cx="12192000" cy="6858001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 t="-45" b="-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6300" y="1742900"/>
            <a:ext cx="535940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16398" y="4161275"/>
            <a:ext cx="5359206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44361" y="729000"/>
            <a:ext cx="5706207" cy="54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tx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 flipH="1">
            <a:off x="0" y="-2"/>
            <a:ext cx="12192000" cy="6858001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 t="-45" b="-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6000" y="1742900"/>
            <a:ext cx="540000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96099" y="4161275"/>
            <a:ext cx="5399803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26777" y="729000"/>
            <a:ext cx="5758961" cy="54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853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12190412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940" t="-1372" b="-228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1876" y="2409650"/>
            <a:ext cx="7262923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9550" y="5562600"/>
            <a:ext cx="11525096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2005008" y="-2"/>
            <a:ext cx="10185395" cy="797487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012" y="98984"/>
            <a:ext cx="10185400" cy="698501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3" name="Straight Connector 7">
            <a:extLst>
              <a:ext uri="{FF2B5EF4-FFF2-40B4-BE49-F238E27FC236}">
                <a16:creationId xmlns:a16="http://schemas.microsoft.com/office/drawing/2014/main" id="{C8141545-5003-6BCC-E2F7-5E1C46801938}"/>
              </a:ext>
            </a:extLst>
          </p:cNvPr>
          <p:cNvCxnSpPr/>
          <p:nvPr userDrawn="1"/>
        </p:nvCxnSpPr>
        <p:spPr>
          <a:xfrm>
            <a:off x="199724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>
    <p:ext uri="{DCECCB84-F9BA-43D5-87BE-67443E8EF086}">
      <p15:sldGuideLst xmlns:p15="http://schemas.microsoft.com/office/powerpoint/2012/main">
        <p15:guide id="2" pos="7" userDrawn="1">
          <p15:clr>
            <a:srgbClr val="FBAE40"/>
          </p15:clr>
        </p15:guide>
        <p15:guide id="3" pos="753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2005009" y="-1"/>
            <a:ext cx="10185395" cy="797486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012" y="98984"/>
            <a:ext cx="10185400" cy="698501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5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5" y="4"/>
            <a:ext cx="12192000" cy="7874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51" tIns="43972" rIns="87951" bIns="43972" spcCol="0" rtlCol="0" anchor="ctr"/>
          <a:lstStyle/>
          <a:p>
            <a:pPr algn="ctr" defTabSz="1214358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16" y="161934"/>
            <a:ext cx="7319802" cy="473240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 flipV="1">
            <a:off x="5" y="741758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951" tIns="43972" rIns="87951" bIns="43972" spcCol="0" rtlCol="0" anchor="ctr"/>
          <a:lstStyle/>
          <a:p>
            <a:pPr algn="ctr" defTabSz="1214358"/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86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5941" y="0"/>
            <a:ext cx="12190413" cy="797485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002004" y="1"/>
            <a:ext cx="10194758" cy="698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2004" y="98987"/>
            <a:ext cx="10189995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F72D6D5-F6C2-4C88-B07F-0F9DC0B2C38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C7169D7-7D02-2A0D-A040-2471644410F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303"/>
          <a:stretch/>
        </p:blipFill>
        <p:spPr>
          <a:xfrm>
            <a:off x="77345" y="205962"/>
            <a:ext cx="1802858" cy="59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12192000" cy="6929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773" y="187758"/>
            <a:ext cx="7380211" cy="564286"/>
          </a:xfrm>
          <a:prstGeom prst="rect">
            <a:avLst/>
          </a:prstGeom>
        </p:spPr>
        <p:txBody>
          <a:bodyPr vert="horz" lIns="121162" tIns="60582" rIns="121162" bIns="60582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31" y="1053286"/>
            <a:ext cx="10972801" cy="5072359"/>
          </a:xfrm>
          <a:prstGeom prst="rect">
            <a:avLst/>
          </a:prstGeom>
        </p:spPr>
        <p:txBody>
          <a:bodyPr vert="horz" lIns="121162" tIns="60582" rIns="121162" bIns="6058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35" y="6356364"/>
            <a:ext cx="2844801" cy="366183"/>
          </a:xfrm>
          <a:prstGeom prst="rect">
            <a:avLst/>
          </a:prstGeom>
        </p:spPr>
        <p:txBody>
          <a:bodyPr vert="horz" lIns="121162" tIns="60582" rIns="121162" bIns="60582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4358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5" y="6356364"/>
            <a:ext cx="3860800" cy="366183"/>
          </a:xfrm>
          <a:prstGeom prst="rect">
            <a:avLst/>
          </a:prstGeom>
        </p:spPr>
        <p:txBody>
          <a:bodyPr vert="horz" lIns="121162" tIns="60582" rIns="121162" bIns="60582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4358"/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36" y="6356364"/>
            <a:ext cx="2844801" cy="366183"/>
          </a:xfrm>
          <a:prstGeom prst="rect">
            <a:avLst/>
          </a:prstGeom>
        </p:spPr>
        <p:txBody>
          <a:bodyPr vert="horz" lIns="121162" tIns="60582" rIns="121162" bIns="60582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4358"/>
            <a:fld id="{EFE3ECAA-E2FC-40FE-B637-1FCEFF4BB8E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1214358"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9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>
    <p:fade/>
  </p:transition>
  <p:hf hdr="0" ftr="0" dt="0"/>
  <p:txStyles>
    <p:titleStyle>
      <a:lvl1pPr algn="l" defTabSz="1214358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5387" indent="-455387" algn="l" defTabSz="1214358" rtl="0" eaLnBrk="1" latinLnBrk="0" hangingPunct="1">
        <a:spcBef>
          <a:spcPct val="20000"/>
        </a:spcBef>
        <a:buFont typeface="Arial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1pPr>
      <a:lvl2pPr marL="986668" indent="-379472" algn="l" defTabSz="1214358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17954" indent="-303602" algn="l" defTabSz="121435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125126" indent="-303602" algn="l" defTabSz="1214358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732313" indent="-303602" algn="l" defTabSz="1214358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3339493" indent="-303602" algn="l" defTabSz="121435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46671" indent="-303602" algn="l" defTabSz="121435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53852" indent="-303602" algn="l" defTabSz="121435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61025" indent="-303602" algn="l" defTabSz="121435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7181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4358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1542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28712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35905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3081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50264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57435" algn="l" defTabSz="12143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iveractionuk.com/findings-of-high-thames-e-coli-levels-discovered-as-new-guidance-issued-to-rower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eadmaster218/Thames-pollution-detect-IoT" TargetMode="External"/><Relationship Id="rId5" Type="http://schemas.openxmlformats.org/officeDocument/2006/relationships/hyperlink" Target="https://news.sky.com/story/alarmingly-high-levels-of-e-coli-in-river-thames-found-days-before-oxbridge-boat-race-13102682" TargetMode="External"/><Relationship Id="rId4" Type="http://schemas.openxmlformats.org/officeDocument/2006/relationships/hyperlink" Target="https://www.thames21.org.uk/water-quality-result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6300" y="1011380"/>
            <a:ext cx="5359400" cy="238760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River Pollution Monitoring System</a:t>
            </a:r>
            <a:br>
              <a:rPr lang="en-US" altLang="zh-CN" sz="3600" dirty="0"/>
            </a:br>
            <a:r>
              <a:rPr lang="en-US" altLang="zh-CN" sz="3600" dirty="0"/>
              <a:t>---- </a:t>
            </a:r>
            <a:r>
              <a:rPr lang="en-US" altLang="zh-CN" sz="3600" dirty="0" err="1"/>
              <a:t>AquaSense</a:t>
            </a:r>
            <a:endParaRPr lang="en-GB" sz="8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16204" y="3925992"/>
            <a:ext cx="5359206" cy="1920628"/>
          </a:xfrm>
        </p:spPr>
        <p:txBody>
          <a:bodyPr lIns="91440" tIns="45720" rIns="91440" bIns="4572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100" b="0" dirty="0"/>
              <a:t>John WU</a:t>
            </a:r>
          </a:p>
          <a:p>
            <a:pPr>
              <a:lnSpc>
                <a:spcPct val="150000"/>
              </a:lnSpc>
            </a:pPr>
            <a:r>
              <a:rPr lang="en-US" altLang="zh-CN" sz="2100" b="0" dirty="0"/>
              <a:t>Tommy XIN </a:t>
            </a:r>
          </a:p>
          <a:p>
            <a:pPr>
              <a:lnSpc>
                <a:spcPct val="150000"/>
              </a:lnSpc>
            </a:pPr>
            <a:r>
              <a:rPr lang="en-US" altLang="zh-CN" sz="2100" b="0" dirty="0"/>
              <a:t>Felix FAN</a:t>
            </a:r>
            <a:endParaRPr lang="en-GB" altLang="zh-CN" sz="2100" b="0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E83DF-4DE9-9DE0-527B-C7503BE6F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83691-DDAB-2DAC-F007-887AA957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349248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Data Flow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9D074C-C281-A546-9BBC-B50BF0897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3107" b="48772"/>
          <a:stretch/>
        </p:blipFill>
        <p:spPr>
          <a:xfrm>
            <a:off x="1668424" y="1252110"/>
            <a:ext cx="8855152" cy="20145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8333F7-E282-2A7F-6BB3-20B0EB29B7D0}"/>
              </a:ext>
            </a:extLst>
          </p:cNvPr>
          <p:cNvSpPr txBox="1"/>
          <p:nvPr/>
        </p:nvSpPr>
        <p:spPr>
          <a:xfrm>
            <a:off x="4336511" y="3259723"/>
            <a:ext cx="3174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Fig.</a:t>
            </a:r>
            <a:r>
              <a:rPr lang="zh-CN" altLang="en-US" sz="1600" b="1" dirty="0">
                <a:solidFill>
                  <a:srgbClr val="11487F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5. </a:t>
            </a:r>
            <a:r>
              <a:rPr lang="en-US" altLang="zh-CN" sz="1600" dirty="0">
                <a:solidFill>
                  <a:srgbClr val="11487F"/>
                </a:solidFill>
                <a:latin typeface="+mj-lt"/>
              </a:rPr>
              <a:t>Flow chart of </a:t>
            </a:r>
            <a:r>
              <a:rPr lang="en-US" altLang="zh-CN" sz="1600" dirty="0" err="1">
                <a:solidFill>
                  <a:srgbClr val="11487F"/>
                </a:solidFill>
                <a:latin typeface="+mj-lt"/>
              </a:rPr>
              <a:t>AquaSense</a:t>
            </a:r>
            <a:r>
              <a:rPr lang="zh-CN" altLang="en-US" sz="1600" dirty="0">
                <a:solidFill>
                  <a:srgbClr val="11487F"/>
                </a:solidFill>
                <a:latin typeface="+mj-lt"/>
              </a:rPr>
              <a:t>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6B913D-40B9-B824-3A01-3F5A3A88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01" y="4118336"/>
            <a:ext cx="3370803" cy="1980000"/>
          </a:xfrm>
          <a:prstGeom prst="roundRect">
            <a:avLst>
              <a:gd name="adj" fmla="val 1613"/>
            </a:avLst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A49200-AE82-B1DF-9E27-98AC58699C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25594" y="4118336"/>
            <a:ext cx="3204424" cy="1980000"/>
          </a:xfrm>
          <a:prstGeom prst="roundRect">
            <a:avLst>
              <a:gd name="adj" fmla="val 1891"/>
            </a:avLst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60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FC16B-7691-3F6E-7C1D-2BD0376F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9965B-145B-9779-58BC-DACBE7C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015102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Dashboard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A0DC28-1494-415D-A694-04A1E1752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9" t="15000" r="28094" b="13111"/>
          <a:stretch/>
        </p:blipFill>
        <p:spPr>
          <a:xfrm>
            <a:off x="8467511" y="1043939"/>
            <a:ext cx="2884997" cy="29814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1AE51D-698D-4C77-BE59-43698251ED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7" t="13097" r="34518" b="22111"/>
          <a:stretch/>
        </p:blipFill>
        <p:spPr>
          <a:xfrm>
            <a:off x="8750650" y="3959602"/>
            <a:ext cx="2424452" cy="289839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6F2FA19F-7687-46B3-87E4-C442420FBCD2}"/>
              </a:ext>
            </a:extLst>
          </p:cNvPr>
          <p:cNvSpPr/>
          <p:nvPr/>
        </p:nvSpPr>
        <p:spPr>
          <a:xfrm>
            <a:off x="7330440" y="3078480"/>
            <a:ext cx="1546860" cy="140208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+mj-lt"/>
              </a:rPr>
              <a:t>Details</a:t>
            </a:r>
            <a:endParaRPr lang="zh-CN" altLang="en-US" sz="2400" b="1" dirty="0">
              <a:latin typeface="+mj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543486-3247-42CF-AA4F-361D42FB1D0A}"/>
              </a:ext>
            </a:extLst>
          </p:cNvPr>
          <p:cNvSpPr txBox="1"/>
          <p:nvPr/>
        </p:nvSpPr>
        <p:spPr>
          <a:xfrm>
            <a:off x="2031046" y="5493978"/>
            <a:ext cx="3124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11.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Visualized Dashboard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2089EA-1516-E41A-07ED-10BABD8248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8591" y="1151895"/>
            <a:ext cx="6784443" cy="4192080"/>
          </a:xfrm>
          <a:prstGeom prst="roundRect">
            <a:avLst>
              <a:gd name="adj" fmla="val 1891"/>
            </a:avLst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845892-9F1D-5EE7-84EB-D3772C6B8DD2}"/>
              </a:ext>
            </a:extLst>
          </p:cNvPr>
          <p:cNvSpPr txBox="1"/>
          <p:nvPr/>
        </p:nvSpPr>
        <p:spPr>
          <a:xfrm>
            <a:off x="542982" y="6006457"/>
            <a:ext cx="6100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MQTT </a:t>
            </a:r>
            <a:r>
              <a:rPr lang="en-US" altLang="zh-CN" sz="28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Flask  JSON</a:t>
            </a:r>
            <a:endParaRPr lang="zh-CN" altLang="en-US" sz="28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FA09E0-1ECB-91FA-6C43-AEF30BE0B8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48" y="1071760"/>
            <a:ext cx="6979956" cy="4422218"/>
          </a:xfrm>
          <a:prstGeom prst="roundRect">
            <a:avLst>
              <a:gd name="adj" fmla="val 1613"/>
            </a:avLst>
          </a:prstGeom>
        </p:spPr>
      </p:pic>
    </p:spTree>
    <p:extLst>
      <p:ext uri="{BB962C8B-B14F-4D97-AF65-F5344CB8AC3E}">
        <p14:creationId xmlns:p14="http://schemas.microsoft.com/office/powerpoint/2010/main" val="411032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EE651-F2A6-3A73-6AD2-DACC8B749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8E5DD-E808-1639-84B8-D80561FF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44000"/>
            <a:ext cx="6724693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4. Validation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3B3F99-46EC-4CB4-82A8-A4A03F07F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9747" r="34683" b="7024"/>
          <a:stretch/>
        </p:blipFill>
        <p:spPr>
          <a:xfrm>
            <a:off x="726333" y="2025095"/>
            <a:ext cx="3670569" cy="29295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7B9108-5F83-4CF0-95C1-2D3E244496D0}"/>
              </a:ext>
            </a:extLst>
          </p:cNvPr>
          <p:cNvSpPr txBox="1"/>
          <p:nvPr/>
        </p:nvSpPr>
        <p:spPr>
          <a:xfrm>
            <a:off x="999222" y="5031207"/>
            <a:ext cx="3124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10. ML Model Loss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9C23E4D-9110-42B7-BE46-F2605CFD980D}"/>
              </a:ext>
            </a:extLst>
          </p:cNvPr>
          <p:cNvCxnSpPr/>
          <p:nvPr/>
        </p:nvCxnSpPr>
        <p:spPr>
          <a:xfrm flipH="1">
            <a:off x="2723745" y="3489857"/>
            <a:ext cx="155642" cy="5827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742CF27-A354-409F-82A1-6326078B35B5}"/>
              </a:ext>
            </a:extLst>
          </p:cNvPr>
          <p:cNvSpPr txBox="1"/>
          <p:nvPr/>
        </p:nvSpPr>
        <p:spPr>
          <a:xfrm>
            <a:off x="2607013" y="302819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+mj-lt"/>
              </a:rPr>
              <a:t>0.83</a:t>
            </a:r>
            <a:endParaRPr lang="zh-CN" altLang="en-US" sz="2400" dirty="0" err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C2ADA2-8899-4D03-BEE0-9587DE145D1C}"/>
              </a:ext>
            </a:extLst>
          </p:cNvPr>
          <p:cNvSpPr txBox="1"/>
          <p:nvPr/>
        </p:nvSpPr>
        <p:spPr>
          <a:xfrm>
            <a:off x="6130632" y="5504913"/>
            <a:ext cx="5054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11. Field testing with 88% Accuracy*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A493D8-1754-4B42-8E04-A9D63D4CC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2" t="8711" r="1093" b="19036"/>
          <a:stretch/>
        </p:blipFill>
        <p:spPr>
          <a:xfrm>
            <a:off x="5776932" y="1705876"/>
            <a:ext cx="5688735" cy="34462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9DB5EE-BE73-4335-9CD3-76C7963FB43B}"/>
              </a:ext>
            </a:extLst>
          </p:cNvPr>
          <p:cNvSpPr txBox="1"/>
          <p:nvPr/>
        </p:nvSpPr>
        <p:spPr>
          <a:xfrm>
            <a:off x="726333" y="6554908"/>
            <a:ext cx="6444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*:</a:t>
            </a:r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</a:rPr>
              <a:t>The 88% of accuracy is based on the previous data, and the lab test of this water sample is on going.</a:t>
            </a:r>
            <a:endParaRPr lang="zh-CN" altLang="en-US" sz="1100" dirty="0" err="1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37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02B77-4D30-699C-1794-4AEB46773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6512B-42DB-1644-3CCF-8FC6B06B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44000"/>
            <a:ext cx="10185400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5. Conclusion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FBFDDF-5DB0-82E3-58E1-4FBE267F671F}"/>
              </a:ext>
            </a:extLst>
          </p:cNvPr>
          <p:cNvSpPr/>
          <p:nvPr/>
        </p:nvSpPr>
        <p:spPr>
          <a:xfrm>
            <a:off x="1327354" y="1419174"/>
            <a:ext cx="2111560" cy="584775"/>
          </a:xfrm>
          <a:prstGeom prst="roundRect">
            <a:avLst/>
          </a:prstGeom>
          <a:solidFill>
            <a:srgbClr val="EBF0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8691FE5-6B28-B2F4-8C04-21D1135FF009}"/>
              </a:ext>
            </a:extLst>
          </p:cNvPr>
          <p:cNvSpPr/>
          <p:nvPr/>
        </p:nvSpPr>
        <p:spPr>
          <a:xfrm>
            <a:off x="1328130" y="3072153"/>
            <a:ext cx="2120917" cy="584775"/>
          </a:xfrm>
          <a:prstGeom prst="roundRect">
            <a:avLst/>
          </a:prstGeom>
          <a:solidFill>
            <a:srgbClr val="EBF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Innovation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D53EB7F-DD67-D4DA-7A56-A2305C55BF37}"/>
              </a:ext>
            </a:extLst>
          </p:cNvPr>
          <p:cNvSpPr/>
          <p:nvPr/>
        </p:nvSpPr>
        <p:spPr>
          <a:xfrm>
            <a:off x="1336271" y="4666096"/>
            <a:ext cx="2111560" cy="584775"/>
          </a:xfrm>
          <a:prstGeom prst="roundRect">
            <a:avLst/>
          </a:prstGeom>
          <a:solidFill>
            <a:srgbClr val="EBF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4069C4-7C7C-2F14-5671-554944C4875F}"/>
              </a:ext>
            </a:extLst>
          </p:cNvPr>
          <p:cNvSpPr txBox="1"/>
          <p:nvPr/>
        </p:nvSpPr>
        <p:spPr>
          <a:xfrm>
            <a:off x="3581792" y="2199961"/>
            <a:ext cx="6265426" cy="5847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expansibility and low cost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2583BD-1F0B-163C-1BDB-6889517D09CC}"/>
              </a:ext>
            </a:extLst>
          </p:cNvPr>
          <p:cNvSpPr txBox="1"/>
          <p:nvPr/>
        </p:nvSpPr>
        <p:spPr>
          <a:xfrm>
            <a:off x="3581793" y="3858544"/>
            <a:ext cx="6265426" cy="5847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3200" dirty="0"/>
              <a:t>Inorganic sensors for E.coli detection</a:t>
            </a:r>
            <a:endParaRPr lang="zh-CN" altLang="en-US" sz="3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D07A51-6721-F5F4-717D-01BEF03AC35E}"/>
              </a:ext>
            </a:extLst>
          </p:cNvPr>
          <p:cNvSpPr txBox="1"/>
          <p:nvPr/>
        </p:nvSpPr>
        <p:spPr>
          <a:xfrm>
            <a:off x="3581793" y="5438826"/>
            <a:ext cx="6265426" cy="5847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3200" dirty="0"/>
              <a:t>Device stability and data accuracy</a:t>
            </a:r>
            <a:endParaRPr lang="zh-CN" altLang="en-US" sz="32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25C36A1-41CB-9591-EDB4-CE38BCF7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61" y="2199960"/>
            <a:ext cx="408828" cy="39011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7D0305-FD38-EF5B-66AC-2FF019156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60" y="3858544"/>
            <a:ext cx="408828" cy="39011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F95093D-3EA2-840E-57E0-67F9D937A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61" y="5438826"/>
            <a:ext cx="408828" cy="39011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98A8A72-A8D4-0A66-3AB3-AAD9F6FD1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836" y="2048740"/>
            <a:ext cx="1309745" cy="13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9EC45-2449-5C26-1161-EB31FA851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898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ECA07-3B31-99E3-6D82-10AEC81E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5621C-9DAD-0841-B0BC-1B25D113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44000"/>
            <a:ext cx="10185400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E70AE7-B038-9E09-A247-793D12CDBF8F}"/>
              </a:ext>
            </a:extLst>
          </p:cNvPr>
          <p:cNvSpPr txBox="1"/>
          <p:nvPr/>
        </p:nvSpPr>
        <p:spPr>
          <a:xfrm>
            <a:off x="361950" y="1071801"/>
            <a:ext cx="11468100" cy="2756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[1] M. Allen, “Findings of high Thames E.coli levels discovered, as new guidance issued to rowers,”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River Action UK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, Mar. 27, 2024. 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3"/>
              </a:rPr>
              <a:t>https://riveractionuk.com/findings-of-high-thames-e-coli-levels-discovered-as-new-guidance-issued-to-rowers/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[2] “Water Quality Results,”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Thames21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4"/>
              </a:rPr>
              <a:t>https://www.thames21.org.uk/water-quality-results/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[3] “‘Alarmingly high’ levels of E.coli in River Thames found days before Oxbridge Boat Race,”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Sky News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. https://news.sky.com/story/alarmingly-high-levels-of-e-coli-in-river-thames-found-days-before-oxbridge-boat-race-13102682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322ACF-D3AC-DF8B-3E75-B58DEB9602A4}"/>
              </a:ext>
            </a:extLst>
          </p:cNvPr>
          <p:cNvSpPr txBox="1"/>
          <p:nvPr/>
        </p:nvSpPr>
        <p:spPr>
          <a:xfrm>
            <a:off x="361950" y="1071801"/>
            <a:ext cx="11468100" cy="4141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[1] M. Allen, “Findings of high Thames E.coli levels discovered, as new guidance issued to rowers,”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River Action UK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, Mar. 27, 2024. 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3"/>
              </a:rPr>
              <a:t>https://riveractionuk.com/findings-of-high-thames-e-coli-levels-discovered-as-new-guidance-issued-to-rowers/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[2] “Water Quality Results,”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Thames21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4"/>
              </a:rPr>
              <a:t>https://www.thames21.org.uk/water-quality-results/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[3] “‘Alarmingly high’ levels of E.coli in River Thames found days before Oxbridge Boat Race,” </a:t>
            </a:r>
            <a:r>
              <a:rPr lang="en-US" altLang="zh-CN" sz="2000" b="0" i="1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Sky News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5"/>
              </a:rPr>
              <a:t>https://news.sky.com/story/alarmingly-high-levels-of-e-coli-in-river-thames-found-days-before-oxbridge-boat-race-13102682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32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</a:rPr>
              <a:t>Project Link:</a:t>
            </a:r>
          </a:p>
          <a:p>
            <a:pPr marR="457200" algn="just" latinLnBrk="1">
              <a:lnSpc>
                <a:spcPct val="125000"/>
              </a:lnSpc>
            </a:pPr>
            <a:r>
              <a:rPr lang="en-US" altLang="zh-CN" sz="2000" b="0" i="0" dirty="0">
                <a:solidFill>
                  <a:srgbClr val="14487F"/>
                </a:solidFill>
                <a:effectLst/>
                <a:latin typeface="Calibri" panose="020F0502020204030204" pitchFamily="34" charset="0"/>
                <a:hlinkClick r:id="rId6"/>
              </a:rPr>
              <a:t>https://github.com/Headmaster218/Thames-pollution-detect-IoT</a:t>
            </a:r>
            <a:endParaRPr lang="en-US" altLang="zh-CN" sz="2000" b="0" i="0" dirty="0">
              <a:solidFill>
                <a:srgbClr val="14487F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54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5A53B8F-9AF1-2774-D929-E553CC793D4D}"/>
              </a:ext>
            </a:extLst>
          </p:cNvPr>
          <p:cNvSpPr txBox="1"/>
          <p:nvPr/>
        </p:nvSpPr>
        <p:spPr>
          <a:xfrm>
            <a:off x="2143693" y="211422"/>
            <a:ext cx="3254795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0. Content</a:t>
            </a:r>
            <a:endParaRPr lang="zh-CN" altLang="en-US" sz="3200" b="1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AC7CA760-BA95-484B-B535-550CA63EF91C}"/>
              </a:ext>
            </a:extLst>
          </p:cNvPr>
          <p:cNvSpPr/>
          <p:nvPr/>
        </p:nvSpPr>
        <p:spPr>
          <a:xfrm>
            <a:off x="3886480" y="1409959"/>
            <a:ext cx="5851286" cy="774561"/>
          </a:xfrm>
          <a:prstGeom prst="parallelogram">
            <a:avLst>
              <a:gd name="adj" fmla="val 83171"/>
            </a:avLst>
          </a:prstGeom>
          <a:solidFill>
            <a:srgbClr val="EBF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lvl="1" algn="ctr">
              <a:lnSpc>
                <a:spcPct val="200000"/>
              </a:lnSpc>
              <a:buSzPct val="100000"/>
            </a:pPr>
            <a:r>
              <a:rPr lang="en-US" altLang="zh-CN" sz="3200" b="1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0FD9859D-F196-495A-B3FE-2DBA350BDCDE}"/>
              </a:ext>
            </a:extLst>
          </p:cNvPr>
          <p:cNvSpPr/>
          <p:nvPr/>
        </p:nvSpPr>
        <p:spPr>
          <a:xfrm>
            <a:off x="3778916" y="2393863"/>
            <a:ext cx="5958850" cy="774561"/>
          </a:xfrm>
          <a:prstGeom prst="parallelogram">
            <a:avLst>
              <a:gd name="adj" fmla="val 83171"/>
            </a:avLst>
          </a:prstGeom>
          <a:solidFill>
            <a:srgbClr val="EBF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lvl="1" algn="ctr">
              <a:lnSpc>
                <a:spcPct val="200000"/>
              </a:lnSpc>
              <a:buSzPct val="100000"/>
            </a:pPr>
            <a:r>
              <a:rPr lang="en-US" altLang="zh-CN" sz="3200" b="1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vs </a:t>
            </a:r>
            <a:r>
              <a:rPr lang="en-US" altLang="zh-CN" sz="3200" b="1" dirty="0" err="1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AquaSense</a:t>
            </a:r>
            <a:endParaRPr lang="en-US" altLang="zh-CN" sz="3200" b="1" dirty="0">
              <a:solidFill>
                <a:srgbClr val="1448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62B2F166-128A-4AEE-9502-1DA057BB7E0B}"/>
              </a:ext>
            </a:extLst>
          </p:cNvPr>
          <p:cNvSpPr/>
          <p:nvPr/>
        </p:nvSpPr>
        <p:spPr>
          <a:xfrm>
            <a:off x="3778916" y="3379626"/>
            <a:ext cx="5760000" cy="774561"/>
          </a:xfrm>
          <a:prstGeom prst="parallelogram">
            <a:avLst>
              <a:gd name="adj" fmla="val 83171"/>
            </a:avLst>
          </a:prstGeom>
          <a:solidFill>
            <a:srgbClr val="EBF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lvl="1" algn="ctr">
              <a:lnSpc>
                <a:spcPct val="200000"/>
              </a:lnSpc>
              <a:buSzPct val="100000"/>
            </a:pPr>
            <a:r>
              <a:rPr lang="en-US" altLang="zh-CN" sz="3200" b="1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Description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0F630BD7-3E52-42BC-85DA-AE4E9C983E45}"/>
              </a:ext>
            </a:extLst>
          </p:cNvPr>
          <p:cNvSpPr/>
          <p:nvPr/>
        </p:nvSpPr>
        <p:spPr>
          <a:xfrm>
            <a:off x="3778915" y="4326913"/>
            <a:ext cx="5760000" cy="774561"/>
          </a:xfrm>
          <a:prstGeom prst="parallelogram">
            <a:avLst>
              <a:gd name="adj" fmla="val 83171"/>
            </a:avLst>
          </a:prstGeom>
          <a:solidFill>
            <a:srgbClr val="EBF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lvl="1" algn="ctr">
              <a:lnSpc>
                <a:spcPct val="200000"/>
              </a:lnSpc>
              <a:buSzPct val="100000"/>
            </a:pPr>
            <a:r>
              <a:rPr lang="en-US" altLang="zh-CN" sz="3200" b="1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C91D2C-A329-4FD2-A0F5-D5662458ACF7}"/>
              </a:ext>
            </a:extLst>
          </p:cNvPr>
          <p:cNvSpPr txBox="1"/>
          <p:nvPr/>
        </p:nvSpPr>
        <p:spPr>
          <a:xfrm>
            <a:off x="2806243" y="1435771"/>
            <a:ext cx="892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4487F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01</a:t>
            </a:r>
            <a:endParaRPr lang="zh-CN" altLang="en-US" sz="4400" dirty="0">
              <a:solidFill>
                <a:srgbClr val="14487F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5DCB22-487B-421C-8183-EE12CDE61379}"/>
              </a:ext>
            </a:extLst>
          </p:cNvPr>
          <p:cNvSpPr txBox="1"/>
          <p:nvPr/>
        </p:nvSpPr>
        <p:spPr>
          <a:xfrm>
            <a:off x="2806243" y="4274509"/>
            <a:ext cx="892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4487F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04</a:t>
            </a:r>
            <a:endParaRPr lang="zh-CN" altLang="en-US" sz="4400" dirty="0">
              <a:solidFill>
                <a:srgbClr val="14487F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E5D1E7-3F36-4407-A8BD-02F0E3D161CF}"/>
              </a:ext>
            </a:extLst>
          </p:cNvPr>
          <p:cNvSpPr txBox="1"/>
          <p:nvPr/>
        </p:nvSpPr>
        <p:spPr>
          <a:xfrm>
            <a:off x="2806243" y="3343361"/>
            <a:ext cx="892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4487F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03</a:t>
            </a:r>
            <a:endParaRPr lang="zh-CN" altLang="en-US" sz="4400" dirty="0">
              <a:solidFill>
                <a:srgbClr val="14487F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8488B6-3C07-4ACF-8528-018B35D982E0}"/>
              </a:ext>
            </a:extLst>
          </p:cNvPr>
          <p:cNvSpPr txBox="1"/>
          <p:nvPr/>
        </p:nvSpPr>
        <p:spPr>
          <a:xfrm>
            <a:off x="2796469" y="2393863"/>
            <a:ext cx="892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4487F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02</a:t>
            </a:r>
            <a:endParaRPr lang="zh-CN" altLang="en-US" sz="4400" dirty="0">
              <a:solidFill>
                <a:srgbClr val="14487F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4CA255FF-F6F3-4E79-A29E-76E217643F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68755" y="5257823"/>
            <a:ext cx="5760000" cy="774561"/>
          </a:xfrm>
          <a:prstGeom prst="parallelogram">
            <a:avLst>
              <a:gd name="adj" fmla="val 83171"/>
            </a:avLst>
          </a:prstGeom>
          <a:solidFill>
            <a:srgbClr val="EBF0FA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lvl="1" algn="ctr">
              <a:lnSpc>
                <a:spcPct val="200000"/>
              </a:lnSpc>
              <a:buSzPct val="100000"/>
            </a:pPr>
            <a:r>
              <a:rPr lang="en-US" altLang="zh-CN" sz="3200" b="1" dirty="0">
                <a:solidFill>
                  <a:srgbClr val="14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zh-CN" altLang="en-US" sz="3200" b="1" dirty="0">
              <a:solidFill>
                <a:srgbClr val="1448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E1A734-54CA-401E-A8FC-08B1077CD0C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96083" y="5205419"/>
            <a:ext cx="8920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14487F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05</a:t>
            </a:r>
            <a:endParaRPr lang="zh-CN" altLang="en-US" sz="4400" dirty="0">
              <a:solidFill>
                <a:srgbClr val="14487F"/>
              </a:solidFill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5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D1504-A517-AD9B-A9AC-7F9EDD07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8632802-CAAB-6F63-F782-0DAB0FDC28BF}"/>
              </a:ext>
            </a:extLst>
          </p:cNvPr>
          <p:cNvSpPr txBox="1"/>
          <p:nvPr/>
        </p:nvSpPr>
        <p:spPr>
          <a:xfrm>
            <a:off x="2160000" y="216000"/>
            <a:ext cx="324000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1. Motivation</a:t>
            </a:r>
            <a:endParaRPr lang="zh-CN" altLang="en-US" sz="3200" b="1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ADD62E-CC2B-FC55-C323-70193528B1FE}"/>
              </a:ext>
            </a:extLst>
          </p:cNvPr>
          <p:cNvSpPr txBox="1"/>
          <p:nvPr/>
        </p:nvSpPr>
        <p:spPr>
          <a:xfrm>
            <a:off x="720000" y="1224000"/>
            <a:ext cx="5867613" cy="482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altLang="zh-CN" sz="32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River Pollution in London</a:t>
            </a:r>
          </a:p>
          <a:p>
            <a:pPr marL="360045" indent="-360045" algn="just">
              <a:lnSpc>
                <a:spcPct val="125000"/>
              </a:lnSpc>
              <a:buClrTx/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River test samples: </a:t>
            </a:r>
          </a:p>
          <a:p>
            <a:pPr>
              <a:lnSpc>
                <a:spcPct val="125000"/>
              </a:lnSpc>
              <a:spcAft>
                <a:spcPts val="1200"/>
              </a:spcAft>
              <a:buClrTx/>
              <a:buSzPct val="60000"/>
            </a:pP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     92% samples </a:t>
            </a: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-&gt;</a:t>
            </a: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coliform bacteria; </a:t>
            </a:r>
            <a:b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</a:b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     1% samples </a:t>
            </a: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-&gt;</a:t>
            </a: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low dissolved oxygen </a:t>
            </a: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[2]</a:t>
            </a: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25000"/>
              </a:lnSpc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of Coliform on Residents: </a:t>
            </a:r>
          </a:p>
          <a:p>
            <a:pPr marL="360000">
              <a:lnSpc>
                <a:spcPct val="125000"/>
              </a:lnSpc>
              <a:spcAft>
                <a:spcPts val="1200"/>
              </a:spcAft>
              <a:buSzPct val="60000"/>
            </a:pP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Cause intestinal infection, vomiting, </a:t>
            </a:r>
            <a:r>
              <a:rPr lang="en-US" altLang="zh-CN" sz="2400" dirty="0" err="1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etc</a:t>
            </a: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ea typeface="宋体" charset="0"/>
                <a:cs typeface="Calibri" panose="020F0502020204030204" pitchFamily="34" charset="0"/>
              </a:rPr>
              <a:t>[3].</a:t>
            </a:r>
            <a:endParaRPr lang="en-US" altLang="zh-CN" sz="2400" dirty="0">
              <a:solidFill>
                <a:srgbClr val="144880"/>
              </a:solidFill>
              <a:latin typeface="Calibri" panose="020F0502020204030204" pitchFamily="34" charset="0"/>
              <a:ea typeface="宋体" charset="0"/>
              <a:cs typeface="Calibri" panose="020F0502020204030204" pitchFamily="34" charset="0"/>
            </a:endParaRPr>
          </a:p>
          <a:p>
            <a:pPr marL="360045" indent="-360045" algn="just">
              <a:lnSpc>
                <a:spcPct val="125000"/>
              </a:lnSpc>
              <a:buClrTx/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Objectives: </a:t>
            </a:r>
          </a:p>
          <a:p>
            <a:pPr marL="360000" algn="just">
              <a:lnSpc>
                <a:spcPct val="125000"/>
              </a:lnSpc>
              <a:buClrTx/>
              <a:buSzPct val="60000"/>
            </a:pP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detecting;</a:t>
            </a:r>
          </a:p>
          <a:p>
            <a:pPr marL="360000" algn="just">
              <a:lnSpc>
                <a:spcPct val="125000"/>
              </a:lnSpc>
              <a:buClrTx/>
              <a:buSzPct val="60000"/>
            </a:pPr>
            <a:r>
              <a:rPr lang="en-US" altLang="zh-CN" sz="24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Locating contamination</a:t>
            </a:r>
            <a:endParaRPr lang="en-US" altLang="zh-CN" sz="2400" dirty="0">
              <a:solidFill>
                <a:srgbClr val="144880"/>
              </a:solidFill>
              <a:latin typeface="Calibri" panose="020F0502020204030204" pitchFamily="34" charset="0"/>
              <a:ea typeface="宋体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横跨伦敦西部泰晤士河的哈默史密斯桥的鸟瞰图，连接哈默史密斯和巴恩斯。&#10;&#10;">
            <a:extLst>
              <a:ext uri="{FF2B5EF4-FFF2-40B4-BE49-F238E27FC236}">
                <a16:creationId xmlns:a16="http://schemas.microsoft.com/office/drawing/2014/main" id="{BD42A001-E6B5-5E54-6331-E78B81D3F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4" t="5854" r="31856"/>
          <a:stretch/>
        </p:blipFill>
        <p:spPr bwMode="auto">
          <a:xfrm>
            <a:off x="7295535" y="1499100"/>
            <a:ext cx="4316351" cy="400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95E809-2627-723F-67C6-838EEC02C6DD}"/>
              </a:ext>
            </a:extLst>
          </p:cNvPr>
          <p:cNvSpPr txBox="1"/>
          <p:nvPr/>
        </p:nvSpPr>
        <p:spPr>
          <a:xfrm>
            <a:off x="7506923" y="5500174"/>
            <a:ext cx="38935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1. 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Levels of E.coli were found around Hammersmith Bridge in west London </a:t>
            </a:r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zh-CN" altLang="en-US" sz="1600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36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2C00-19DE-7DF6-6EDA-548BDB943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05DC3-AA35-0CF5-80E7-56C9F853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20466"/>
            <a:ext cx="4846442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2. Current vs </a:t>
            </a:r>
            <a:r>
              <a:rPr lang="en-US" altLang="zh-CN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AquaSense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9F0C259-6644-2C77-323C-EC53A6AE8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91"/>
          <a:stretch/>
        </p:blipFill>
        <p:spPr bwMode="auto">
          <a:xfrm>
            <a:off x="8436109" y="4014735"/>
            <a:ext cx="729481" cy="159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849EBA-0CBE-8894-3F89-7FDBE958C0CC}"/>
              </a:ext>
            </a:extLst>
          </p:cNvPr>
          <p:cNvSpPr txBox="1"/>
          <p:nvPr/>
        </p:nvSpPr>
        <p:spPr>
          <a:xfrm>
            <a:off x="7555935" y="5705797"/>
            <a:ext cx="2460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3. </a:t>
            </a:r>
            <a:r>
              <a:rPr lang="en-GB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ALERT One</a:t>
            </a:r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4D24BE-55C3-4A8F-8822-241225556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55687"/>
              </p:ext>
            </p:extLst>
          </p:nvPr>
        </p:nvGraphicFramePr>
        <p:xfrm>
          <a:off x="808906" y="1307447"/>
          <a:ext cx="6747029" cy="468782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97165">
                  <a:extLst>
                    <a:ext uri="{9D8B030D-6E8A-4147-A177-3AD203B41FA5}">
                      <a16:colId xmlns:a16="http://schemas.microsoft.com/office/drawing/2014/main" val="742781069"/>
                    </a:ext>
                  </a:extLst>
                </a:gridCol>
                <a:gridCol w="1447061">
                  <a:extLst>
                    <a:ext uri="{9D8B030D-6E8A-4147-A177-3AD203B41FA5}">
                      <a16:colId xmlns:a16="http://schemas.microsoft.com/office/drawing/2014/main" val="2468075039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3058671983"/>
                    </a:ext>
                  </a:extLst>
                </a:gridCol>
                <a:gridCol w="1322773">
                  <a:extLst>
                    <a:ext uri="{9D8B030D-6E8A-4147-A177-3AD203B41FA5}">
                      <a16:colId xmlns:a16="http://schemas.microsoft.com/office/drawing/2014/main" val="3964896912"/>
                    </a:ext>
                  </a:extLst>
                </a:gridCol>
                <a:gridCol w="1401646">
                  <a:extLst>
                    <a:ext uri="{9D8B030D-6E8A-4147-A177-3AD203B41FA5}">
                      <a16:colId xmlns:a16="http://schemas.microsoft.com/office/drawing/2014/main" val="314975059"/>
                    </a:ext>
                  </a:extLst>
                </a:gridCol>
              </a:tblGrid>
              <a:tr h="36698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Brands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 err="1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AquaSense</a:t>
                      </a:r>
                      <a:endParaRPr lang="en-GB" sz="1600" b="1" dirty="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Fluidion</a:t>
                      </a:r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ALERT One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ColiMinder</a:t>
                      </a:r>
                      <a:endParaRPr lang="en-GB" sz="1600" dirty="0">
                        <a:solidFill>
                          <a:srgbClr val="14488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Aquagenx</a:t>
                      </a:r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CBT EC+TC Kit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173426"/>
                  </a:ext>
                </a:extLst>
              </a:tr>
              <a:tr h="524258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Detection Method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Inorganic sensor + AI model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Automated microbiological analysis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Enzymatic reaction (online)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Colorimetric biochemical reaction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191202"/>
                  </a:ext>
                </a:extLst>
              </a:tr>
              <a:tr h="36698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Targets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coli + inorganic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coli + total coliforms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coli, total bacteria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E. coli + coliforms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87881"/>
                  </a:ext>
                </a:extLst>
              </a:tr>
              <a:tr h="36698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Response Time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Real-time (seconds)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2–3 hours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15–30 minutes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20–48 hours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959967"/>
                  </a:ext>
                </a:extLst>
              </a:tr>
              <a:tr h="36698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Portability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Handheld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Handheld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Station-based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Portable kit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505008"/>
                  </a:ext>
                </a:extLst>
              </a:tr>
              <a:tr h="366980"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Automation Level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Fully automated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Semi-automated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Fully automated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 operation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595659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Estimated Cost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£100–£200 per station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£1,000–£5,000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£10,000+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£5–£15 per test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341502"/>
                  </a:ext>
                </a:extLst>
              </a:tr>
              <a:tr h="124898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Access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Platform + API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WiFi</a:t>
                      </a:r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&amp; App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Cloud access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supported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271972"/>
                  </a:ext>
                </a:extLst>
              </a:tr>
              <a:tr h="180668"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Unique Advantages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reagent-free, real-time alerts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ISO-compliant compact form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accuracy, industrial use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14488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Ultra-low-cost, field-usable</a:t>
                      </a:r>
                    </a:p>
                  </a:txBody>
                  <a:tcPr marL="52426" marR="52426" marT="26213" marB="26213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75892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2166FDFF-7BE9-4926-8435-757DF4A2B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127" y="1191953"/>
            <a:ext cx="3390187" cy="18739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A113A5B-ED0C-4D58-A168-0B85FB13C24F}"/>
              </a:ext>
            </a:extLst>
          </p:cNvPr>
          <p:cNvSpPr txBox="1"/>
          <p:nvPr/>
        </p:nvSpPr>
        <p:spPr>
          <a:xfrm>
            <a:off x="8508724" y="3259723"/>
            <a:ext cx="3008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2. </a:t>
            </a:r>
            <a:r>
              <a:rPr lang="en-US" altLang="zh-CN" sz="1600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AquaSense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65F7D-31F4-4A26-BB79-0A0EC50E4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102" y="4116754"/>
            <a:ext cx="2117171" cy="13818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02A4DF1-85D0-4644-B707-FEC0EFBABD4B}"/>
              </a:ext>
            </a:extLst>
          </p:cNvPr>
          <p:cNvSpPr txBox="1"/>
          <p:nvPr/>
        </p:nvSpPr>
        <p:spPr>
          <a:xfrm>
            <a:off x="9642672" y="5681565"/>
            <a:ext cx="2460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4. </a:t>
            </a:r>
            <a:r>
              <a:rPr lang="en-GB" altLang="zh-CN" sz="1600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Aquagenx</a:t>
            </a:r>
            <a:r>
              <a:rPr lang="en-GB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Kit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31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E5FED-9624-1D54-D9C2-FE632EF7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514F5-D5D4-9624-4BB9-CEC2CD23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349248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Overview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恒星转码 4月17日 2~1">
            <a:hlinkClick r:id="" action="ppaction://media"/>
            <a:extLst>
              <a:ext uri="{FF2B5EF4-FFF2-40B4-BE49-F238E27FC236}">
                <a16:creationId xmlns:a16="http://schemas.microsoft.com/office/drawing/2014/main" id="{5F86170C-B32D-49DC-A66D-2DE34598D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567" y="1006102"/>
            <a:ext cx="10234866" cy="57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E5FED-9624-1D54-D9C2-FE632EF7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514F5-D5D4-9624-4BB9-CEC2CD23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349248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Overview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69C6DF-2712-42DA-B58D-85A6A881B2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3107" b="48772"/>
          <a:stretch/>
        </p:blipFill>
        <p:spPr>
          <a:xfrm>
            <a:off x="2471283" y="978992"/>
            <a:ext cx="7249434" cy="16492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9CDD08-ED48-6AE3-53BA-D7BBCFAF6021}"/>
              </a:ext>
            </a:extLst>
          </p:cNvPr>
          <p:cNvSpPr txBox="1"/>
          <p:nvPr/>
        </p:nvSpPr>
        <p:spPr>
          <a:xfrm>
            <a:off x="4508930" y="2633510"/>
            <a:ext cx="3174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Fig.</a:t>
            </a:r>
            <a:r>
              <a:rPr lang="zh-CN" altLang="en-US" sz="1600" b="1" dirty="0">
                <a:solidFill>
                  <a:srgbClr val="11487F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5. </a:t>
            </a:r>
            <a:r>
              <a:rPr lang="en-US" altLang="zh-CN" sz="1600" dirty="0">
                <a:solidFill>
                  <a:srgbClr val="11487F"/>
                </a:solidFill>
                <a:latin typeface="+mj-lt"/>
              </a:rPr>
              <a:t>Flow chart of </a:t>
            </a:r>
            <a:r>
              <a:rPr lang="en-US" altLang="zh-CN" sz="1600" dirty="0" err="1">
                <a:solidFill>
                  <a:srgbClr val="11487F"/>
                </a:solidFill>
                <a:latin typeface="+mj-lt"/>
              </a:rPr>
              <a:t>AquaSense</a:t>
            </a:r>
            <a:r>
              <a:rPr lang="zh-CN" altLang="en-US" sz="1600" dirty="0">
                <a:solidFill>
                  <a:srgbClr val="11487F"/>
                </a:solidFill>
                <a:latin typeface="+mj-lt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3D04D4-0594-5FE5-4078-43DE670F1EE3}"/>
              </a:ext>
            </a:extLst>
          </p:cNvPr>
          <p:cNvSpPr txBox="1"/>
          <p:nvPr/>
        </p:nvSpPr>
        <p:spPr>
          <a:xfrm>
            <a:off x="4563171" y="6012036"/>
            <a:ext cx="3142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Fig.</a:t>
            </a:r>
            <a:r>
              <a:rPr lang="zh-CN" altLang="en-US" sz="1600" b="1" dirty="0">
                <a:solidFill>
                  <a:srgbClr val="11487F"/>
                </a:solidFill>
                <a:latin typeface="+mj-lt"/>
              </a:rPr>
              <a:t> </a:t>
            </a:r>
            <a:r>
              <a:rPr lang="en-US" altLang="zh-CN" sz="1600" b="1" dirty="0">
                <a:solidFill>
                  <a:srgbClr val="11487F"/>
                </a:solidFill>
                <a:latin typeface="+mj-lt"/>
              </a:rPr>
              <a:t>6. </a:t>
            </a:r>
            <a:r>
              <a:rPr lang="en-US" altLang="zh-CN" sz="1600" dirty="0">
                <a:solidFill>
                  <a:srgbClr val="11487F"/>
                </a:solidFill>
                <a:latin typeface="+mj-lt"/>
              </a:rPr>
              <a:t>Overview of </a:t>
            </a:r>
            <a:r>
              <a:rPr lang="en-US" altLang="zh-CN" sz="1600" dirty="0" err="1">
                <a:solidFill>
                  <a:srgbClr val="11487F"/>
                </a:solidFill>
                <a:latin typeface="+mj-lt"/>
              </a:rPr>
              <a:t>AquaSense</a:t>
            </a:r>
            <a:r>
              <a:rPr lang="zh-CN" altLang="en-US" sz="1600" dirty="0">
                <a:solidFill>
                  <a:srgbClr val="11487F"/>
                </a:solidFill>
                <a:latin typeface="+mj-lt"/>
              </a:rP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1D772F-7AD9-A619-3AB8-F1C614088D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24" t="9526" r="7494" b="14505"/>
          <a:stretch/>
        </p:blipFill>
        <p:spPr>
          <a:xfrm>
            <a:off x="9640172" y="4155777"/>
            <a:ext cx="2355934" cy="1393808"/>
          </a:xfrm>
          <a:prstGeom prst="rect">
            <a:avLst/>
          </a:prstGeom>
          <a:effectLst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8C7E75B-5582-3624-3D30-CD386FA65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3" b="21577"/>
          <a:stretch/>
        </p:blipFill>
        <p:spPr>
          <a:xfrm>
            <a:off x="195894" y="3885937"/>
            <a:ext cx="1624358" cy="19665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867B3F-2DA5-4AEB-D25B-FA77BA55F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53" y="3910132"/>
            <a:ext cx="1931182" cy="19423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153EC5C-D60F-7A88-B4A3-B710473D2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7532" b="7163"/>
          <a:stretch/>
        </p:blipFill>
        <p:spPr>
          <a:xfrm>
            <a:off x="3728533" y="3885938"/>
            <a:ext cx="1669277" cy="19665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AC87E1E-238B-E88D-9FE7-045904009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59" y="3891526"/>
            <a:ext cx="2060243" cy="196097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44A326F-4FBA-803C-BA92-8F468027AD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58" y="3978658"/>
            <a:ext cx="1741208" cy="183471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07F7F6E-225A-392C-C3A6-6A19B11DD1B2}"/>
              </a:ext>
            </a:extLst>
          </p:cNvPr>
          <p:cNvSpPr txBox="1"/>
          <p:nvPr/>
        </p:nvSpPr>
        <p:spPr>
          <a:xfrm>
            <a:off x="231647" y="3489606"/>
            <a:ext cx="1483772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Circuit Design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44137A7-F163-33D6-911F-5CEC60DF5E45}"/>
              </a:ext>
            </a:extLst>
          </p:cNvPr>
          <p:cNvSpPr txBox="1"/>
          <p:nvPr/>
        </p:nvSpPr>
        <p:spPr>
          <a:xfrm>
            <a:off x="2229808" y="3489606"/>
            <a:ext cx="113395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3D Design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489255-AB1C-078E-3CCA-25482D431018}"/>
              </a:ext>
            </a:extLst>
          </p:cNvPr>
          <p:cNvSpPr txBox="1"/>
          <p:nvPr/>
        </p:nvSpPr>
        <p:spPr>
          <a:xfrm>
            <a:off x="3709512" y="3483508"/>
            <a:ext cx="1741208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Model Assemble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930443C-2BB0-E8CD-3882-9A1DA015AE05}"/>
              </a:ext>
            </a:extLst>
          </p:cNvPr>
          <p:cNvSpPr txBox="1"/>
          <p:nvPr/>
        </p:nvSpPr>
        <p:spPr>
          <a:xfrm>
            <a:off x="5859081" y="3477973"/>
            <a:ext cx="1772210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ML Data Process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5175B9-E2A3-14BB-D5F9-EB4BDEE3236B}"/>
              </a:ext>
            </a:extLst>
          </p:cNvPr>
          <p:cNvSpPr txBox="1"/>
          <p:nvPr/>
        </p:nvSpPr>
        <p:spPr>
          <a:xfrm>
            <a:off x="8077637" y="3489606"/>
            <a:ext cx="1349941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Service End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A489DEF-C8D9-5CF3-7CE0-4E932174CEE0}"/>
              </a:ext>
            </a:extLst>
          </p:cNvPr>
          <p:cNvSpPr txBox="1"/>
          <p:nvPr/>
        </p:nvSpPr>
        <p:spPr>
          <a:xfrm>
            <a:off x="9952261" y="3483508"/>
            <a:ext cx="1607792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Back-Front End</a:t>
            </a:r>
            <a:endParaRPr lang="zh-CN" altLang="en-US" sz="1600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37795F7-849A-5D3B-9090-9133C1B71962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715418" y="3658883"/>
            <a:ext cx="5143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B9290AD-927D-7199-8F09-D1800D933DB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363762" y="3652785"/>
            <a:ext cx="345750" cy="60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0E358A9-B57E-386B-A4E1-A9788C421CCC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5450720" y="3647250"/>
            <a:ext cx="408361" cy="5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B280D9E-3B2B-3B45-05F0-E5D08B3D4283}"/>
              </a:ext>
            </a:extLst>
          </p:cNvPr>
          <p:cNvCxnSpPr>
            <a:cxnSpLocks/>
          </p:cNvCxnSpPr>
          <p:nvPr/>
        </p:nvCxnSpPr>
        <p:spPr>
          <a:xfrm>
            <a:off x="7631291" y="3652785"/>
            <a:ext cx="433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10BFA97-2221-66F6-690B-8620AC0C8C0A}"/>
              </a:ext>
            </a:extLst>
          </p:cNvPr>
          <p:cNvCxnSpPr>
            <a:cxnSpLocks/>
          </p:cNvCxnSpPr>
          <p:nvPr/>
        </p:nvCxnSpPr>
        <p:spPr>
          <a:xfrm>
            <a:off x="9412086" y="3658883"/>
            <a:ext cx="5554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6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50B52-510A-DBB3-5915-3237CAB89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71CE2-5C1B-C0E6-2A82-E367B5677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373108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Embedded System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DC96540-F283-54CC-F0DC-B8B2C1D6A013}"/>
              </a:ext>
            </a:extLst>
          </p:cNvPr>
          <p:cNvGrpSpPr/>
          <p:nvPr/>
        </p:nvGrpSpPr>
        <p:grpSpPr>
          <a:xfrm>
            <a:off x="5895407" y="1203152"/>
            <a:ext cx="5651334" cy="3768314"/>
            <a:chOff x="6214062" y="1468356"/>
            <a:chExt cx="5651334" cy="4183217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BC9DB6C-9FC7-C17E-5F91-63031AF98D35}"/>
                </a:ext>
              </a:extLst>
            </p:cNvPr>
            <p:cNvSpPr/>
            <p:nvPr/>
          </p:nvSpPr>
          <p:spPr>
            <a:xfrm>
              <a:off x="10079165" y="2836483"/>
              <a:ext cx="1746265" cy="1514347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746658AC-FC22-F11B-AA3F-B3AF99F54869}"/>
                </a:ext>
              </a:extLst>
            </p:cNvPr>
            <p:cNvSpPr txBox="1"/>
            <p:nvPr/>
          </p:nvSpPr>
          <p:spPr>
            <a:xfrm>
              <a:off x="10168700" y="3361999"/>
              <a:ext cx="1603279" cy="448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20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Arduino UNO</a:t>
              </a:r>
              <a:endParaRPr lang="zh-CN" altLang="en-US" sz="20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271514B-E38C-1CEE-A23B-C7ED72B4C606}"/>
                </a:ext>
              </a:extLst>
            </p:cNvPr>
            <p:cNvSpPr/>
            <p:nvPr/>
          </p:nvSpPr>
          <p:spPr>
            <a:xfrm>
              <a:off x="8765515" y="1468356"/>
              <a:ext cx="883087" cy="4183217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15487F"/>
                  </a:solidFill>
                  <a:latin typeface="+mj-lt"/>
                </a:rPr>
                <a:t>Analog Signal</a:t>
              </a:r>
              <a:endParaRPr lang="zh-CN" altLang="en-US" sz="2400" b="1" dirty="0">
                <a:solidFill>
                  <a:srgbClr val="15487F"/>
                </a:solidFill>
                <a:latin typeface="+mj-lt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CB61590C-80FC-E63D-5003-87EB012DE46B}"/>
                </a:ext>
              </a:extLst>
            </p:cNvPr>
            <p:cNvSpPr/>
            <p:nvPr/>
          </p:nvSpPr>
          <p:spPr>
            <a:xfrm>
              <a:off x="7636199" y="1477079"/>
              <a:ext cx="720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D7ABAB9A-AB9A-C637-D5A3-F0937CF59BAE}"/>
                </a:ext>
              </a:extLst>
            </p:cNvPr>
            <p:cNvSpPr/>
            <p:nvPr/>
          </p:nvSpPr>
          <p:spPr>
            <a:xfrm>
              <a:off x="7645714" y="2322795"/>
              <a:ext cx="720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3DBEDEAE-ABC6-89AB-87A2-26BE16D150AD}"/>
                </a:ext>
              </a:extLst>
            </p:cNvPr>
            <p:cNvSpPr/>
            <p:nvPr/>
          </p:nvSpPr>
          <p:spPr>
            <a:xfrm>
              <a:off x="7627501" y="3262763"/>
              <a:ext cx="720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05D122C-8A74-258B-82F4-027ED95B52B8}"/>
                </a:ext>
              </a:extLst>
            </p:cNvPr>
            <p:cNvSpPr/>
            <p:nvPr/>
          </p:nvSpPr>
          <p:spPr>
            <a:xfrm>
              <a:off x="6236605" y="1484902"/>
              <a:ext cx="972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40" name="文本框 19">
              <a:extLst>
                <a:ext uri="{FF2B5EF4-FFF2-40B4-BE49-F238E27FC236}">
                  <a16:creationId xmlns:a16="http://schemas.microsoft.com/office/drawing/2014/main" id="{B790C07B-F68F-17FF-ABFB-5293C7626FC8}"/>
                </a:ext>
              </a:extLst>
            </p:cNvPr>
            <p:cNvSpPr txBox="1"/>
            <p:nvPr/>
          </p:nvSpPr>
          <p:spPr>
            <a:xfrm>
              <a:off x="6318639" y="1515144"/>
              <a:ext cx="7896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 sensor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E3AD113D-5DA8-67A0-9108-06EFC855DB5D}"/>
                </a:ext>
              </a:extLst>
            </p:cNvPr>
            <p:cNvSpPr/>
            <p:nvPr/>
          </p:nvSpPr>
          <p:spPr>
            <a:xfrm>
              <a:off x="6236605" y="2322530"/>
              <a:ext cx="972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42" name="文本框 19">
              <a:extLst>
                <a:ext uri="{FF2B5EF4-FFF2-40B4-BE49-F238E27FC236}">
                  <a16:creationId xmlns:a16="http://schemas.microsoft.com/office/drawing/2014/main" id="{1D95A270-167A-C0BF-75C4-0FAB46EF31FE}"/>
                </a:ext>
              </a:extLst>
            </p:cNvPr>
            <p:cNvSpPr txBox="1"/>
            <p:nvPr/>
          </p:nvSpPr>
          <p:spPr>
            <a:xfrm>
              <a:off x="6214062" y="2377735"/>
              <a:ext cx="9931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Turbidity sensor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4D6DC28-A030-B28E-F35D-4ECE23EEFFB4}"/>
                </a:ext>
              </a:extLst>
            </p:cNvPr>
            <p:cNvSpPr/>
            <p:nvPr/>
          </p:nvSpPr>
          <p:spPr>
            <a:xfrm>
              <a:off x="6236605" y="3236447"/>
              <a:ext cx="972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582B456-C2C9-D448-6C84-74101E13E700}"/>
                </a:ext>
              </a:extLst>
            </p:cNvPr>
            <p:cNvSpPr txBox="1"/>
            <p:nvPr/>
          </p:nvSpPr>
          <p:spPr>
            <a:xfrm>
              <a:off x="6278148" y="3292096"/>
              <a:ext cx="8680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TDS sensor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文本框 19">
              <a:extLst>
                <a:ext uri="{FF2B5EF4-FFF2-40B4-BE49-F238E27FC236}">
                  <a16:creationId xmlns:a16="http://schemas.microsoft.com/office/drawing/2014/main" id="{434FC831-24C3-30D1-408F-77AC1F07F141}"/>
                </a:ext>
              </a:extLst>
            </p:cNvPr>
            <p:cNvSpPr txBox="1"/>
            <p:nvPr/>
          </p:nvSpPr>
          <p:spPr>
            <a:xfrm>
              <a:off x="7746803" y="1574441"/>
              <a:ext cx="498791" cy="377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SCC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E63BB24-C78E-B32A-91ED-C4CEB650084F}"/>
                </a:ext>
              </a:extLst>
            </p:cNvPr>
            <p:cNvSpPr txBox="1"/>
            <p:nvPr/>
          </p:nvSpPr>
          <p:spPr>
            <a:xfrm>
              <a:off x="7735262" y="2457888"/>
              <a:ext cx="531473" cy="377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SCC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4DECA42-82D2-933B-02E8-95770F73E987}"/>
                </a:ext>
              </a:extLst>
            </p:cNvPr>
            <p:cNvSpPr txBox="1"/>
            <p:nvPr/>
          </p:nvSpPr>
          <p:spPr>
            <a:xfrm>
              <a:off x="7718589" y="3324746"/>
              <a:ext cx="555218" cy="377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SCC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C2C9E92D-17A8-AA6C-2359-E54C589003F5}"/>
                </a:ext>
              </a:extLst>
            </p:cNvPr>
            <p:cNvGrpSpPr/>
            <p:nvPr/>
          </p:nvGrpSpPr>
          <p:grpSpPr>
            <a:xfrm>
              <a:off x="10079166" y="4960289"/>
              <a:ext cx="763814" cy="648000"/>
              <a:chOff x="7055463" y="3558438"/>
              <a:chExt cx="720000" cy="648000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066D52F1-22B4-94A8-4AD1-01676BA74E64}"/>
                  </a:ext>
                </a:extLst>
              </p:cNvPr>
              <p:cNvSpPr/>
              <p:nvPr/>
            </p:nvSpPr>
            <p:spPr>
              <a:xfrm>
                <a:off x="7055463" y="3558438"/>
                <a:ext cx="720000" cy="648000"/>
              </a:xfrm>
              <a:prstGeom prst="roundRect">
                <a:avLst>
                  <a:gd name="adj" fmla="val 8504"/>
                </a:avLst>
              </a:prstGeom>
              <a:solidFill>
                <a:srgbClr val="EBF0FA"/>
              </a:solidFill>
              <a:ln>
                <a:noFill/>
              </a:ln>
              <a:effectLst>
                <a:outerShdw blurRad="1905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 b="1" dirty="0">
                  <a:latin typeface="+mj-lt"/>
                </a:endParaRPr>
              </a:p>
            </p:txBody>
          </p:sp>
          <p:sp>
            <p:nvSpPr>
              <p:cNvPr id="90" name="文本框 19">
                <a:extLst>
                  <a:ext uri="{FF2B5EF4-FFF2-40B4-BE49-F238E27FC236}">
                    <a16:creationId xmlns:a16="http://schemas.microsoft.com/office/drawing/2014/main" id="{6CC92D7D-69F6-6997-3D22-D517F6AE20D8}"/>
                  </a:ext>
                </a:extLst>
              </p:cNvPr>
              <p:cNvSpPr txBox="1"/>
              <p:nvPr/>
            </p:nvSpPr>
            <p:spPr>
              <a:xfrm>
                <a:off x="7105848" y="3664390"/>
                <a:ext cx="619229" cy="377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</a:pPr>
                <a:r>
                  <a:rPr lang="en-US" altLang="zh-CN" sz="16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RTC</a:t>
                </a:r>
                <a:endParaRPr lang="zh-CN" altLang="en-US" sz="16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6921623-D32E-91BB-BE2B-873328D360A7}"/>
                </a:ext>
              </a:extLst>
            </p:cNvPr>
            <p:cNvGrpSpPr/>
            <p:nvPr/>
          </p:nvGrpSpPr>
          <p:grpSpPr>
            <a:xfrm>
              <a:off x="6235213" y="4085091"/>
              <a:ext cx="972000" cy="648000"/>
              <a:chOff x="6929462" y="4586504"/>
              <a:chExt cx="972000" cy="648000"/>
            </a:xfrm>
          </p:grpSpPr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DA3788F7-4390-575F-95B1-3337C97005DF}"/>
                  </a:ext>
                </a:extLst>
              </p:cNvPr>
              <p:cNvSpPr/>
              <p:nvPr/>
            </p:nvSpPr>
            <p:spPr>
              <a:xfrm>
                <a:off x="6929462" y="4586504"/>
                <a:ext cx="972000" cy="648000"/>
              </a:xfrm>
              <a:prstGeom prst="roundRect">
                <a:avLst>
                  <a:gd name="adj" fmla="val 8504"/>
                </a:avLst>
              </a:prstGeom>
              <a:solidFill>
                <a:srgbClr val="EBF0FA"/>
              </a:solidFill>
              <a:ln>
                <a:noFill/>
              </a:ln>
              <a:effectLst>
                <a:outerShdw blurRad="1905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 b="1" dirty="0">
                  <a:latin typeface="+mj-lt"/>
                </a:endParaRPr>
              </a:p>
            </p:txBody>
          </p:sp>
          <p:sp>
            <p:nvSpPr>
              <p:cNvPr id="88" name="文本框 19">
                <a:extLst>
                  <a:ext uri="{FF2B5EF4-FFF2-40B4-BE49-F238E27FC236}">
                    <a16:creationId xmlns:a16="http://schemas.microsoft.com/office/drawing/2014/main" id="{9554D04C-83D3-77FF-44EF-411803859A0A}"/>
                  </a:ext>
                </a:extLst>
              </p:cNvPr>
              <p:cNvSpPr txBox="1"/>
              <p:nvPr/>
            </p:nvSpPr>
            <p:spPr>
              <a:xfrm>
                <a:off x="6979054" y="4605696"/>
                <a:ext cx="8728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EC sensor</a:t>
                </a:r>
                <a:endParaRPr lang="zh-CN" altLang="en-US" sz="16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2C6FCB65-29BD-8DAB-C104-821F180FAF48}"/>
                </a:ext>
              </a:extLst>
            </p:cNvPr>
            <p:cNvGrpSpPr/>
            <p:nvPr/>
          </p:nvGrpSpPr>
          <p:grpSpPr>
            <a:xfrm>
              <a:off x="10097883" y="1558125"/>
              <a:ext cx="1767513" cy="648000"/>
              <a:chOff x="8329074" y="3561228"/>
              <a:chExt cx="740359" cy="648000"/>
            </a:xfrm>
          </p:grpSpPr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B3233AE4-2571-F6BF-B7DF-D5C391E66313}"/>
                  </a:ext>
                </a:extLst>
              </p:cNvPr>
              <p:cNvSpPr/>
              <p:nvPr/>
            </p:nvSpPr>
            <p:spPr>
              <a:xfrm>
                <a:off x="8329074" y="3561228"/>
                <a:ext cx="720000" cy="648000"/>
              </a:xfrm>
              <a:prstGeom prst="roundRect">
                <a:avLst>
                  <a:gd name="adj" fmla="val 8504"/>
                </a:avLst>
              </a:prstGeom>
              <a:solidFill>
                <a:srgbClr val="EBF0FA"/>
              </a:solidFill>
              <a:ln>
                <a:noFill/>
              </a:ln>
              <a:effectLst>
                <a:outerShdw blurRad="1905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 b="1" dirty="0">
                  <a:latin typeface="+mj-lt"/>
                </a:endParaRPr>
              </a:p>
            </p:txBody>
          </p:sp>
          <p:sp>
            <p:nvSpPr>
              <p:cNvPr id="86" name="文本框 19">
                <a:extLst>
                  <a:ext uri="{FF2B5EF4-FFF2-40B4-BE49-F238E27FC236}">
                    <a16:creationId xmlns:a16="http://schemas.microsoft.com/office/drawing/2014/main" id="{3A402D1E-A474-EF7B-467C-FF0A37B29344}"/>
                  </a:ext>
                </a:extLst>
              </p:cNvPr>
              <p:cNvSpPr txBox="1"/>
              <p:nvPr/>
            </p:nvSpPr>
            <p:spPr>
              <a:xfrm>
                <a:off x="8329074" y="3690586"/>
                <a:ext cx="740359" cy="377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</a:pPr>
                <a:r>
                  <a:rPr lang="en-US" altLang="zh-CN" sz="16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Power Supply</a:t>
                </a:r>
                <a:endParaRPr lang="zh-CN" altLang="en-US" sz="16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0B9869B2-129F-FD2D-BB0C-1403293F9353}"/>
                </a:ext>
              </a:extLst>
            </p:cNvPr>
            <p:cNvGrpSpPr/>
            <p:nvPr/>
          </p:nvGrpSpPr>
          <p:grpSpPr>
            <a:xfrm>
              <a:off x="6252182" y="4932196"/>
              <a:ext cx="972000" cy="648000"/>
              <a:chOff x="8272394" y="4589294"/>
              <a:chExt cx="972000" cy="648000"/>
            </a:xfrm>
          </p:grpSpPr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7DD7A461-F1FE-35DD-6BFC-4D56CBA8AC46}"/>
                  </a:ext>
                </a:extLst>
              </p:cNvPr>
              <p:cNvSpPr/>
              <p:nvPr/>
            </p:nvSpPr>
            <p:spPr>
              <a:xfrm>
                <a:off x="8272394" y="4589294"/>
                <a:ext cx="972000" cy="648000"/>
              </a:xfrm>
              <a:prstGeom prst="roundRect">
                <a:avLst>
                  <a:gd name="adj" fmla="val 8504"/>
                </a:avLst>
              </a:prstGeom>
              <a:solidFill>
                <a:srgbClr val="EBF0FA"/>
              </a:solidFill>
              <a:ln>
                <a:noFill/>
              </a:ln>
              <a:effectLst>
                <a:outerShdw blurRad="1905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 b="1" dirty="0">
                  <a:latin typeface="+mj-lt"/>
                </a:endParaRPr>
              </a:p>
            </p:txBody>
          </p:sp>
          <p:sp>
            <p:nvSpPr>
              <p:cNvPr id="84" name="文本框 19">
                <a:extLst>
                  <a:ext uri="{FF2B5EF4-FFF2-40B4-BE49-F238E27FC236}">
                    <a16:creationId xmlns:a16="http://schemas.microsoft.com/office/drawing/2014/main" id="{BAA96551-A1E0-D6A5-9CB8-E60DEBCEA9C3}"/>
                  </a:ext>
                </a:extLst>
              </p:cNvPr>
              <p:cNvSpPr txBox="1"/>
              <p:nvPr/>
            </p:nvSpPr>
            <p:spPr>
              <a:xfrm>
                <a:off x="8272394" y="4608486"/>
                <a:ext cx="923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 sensor</a:t>
                </a:r>
                <a:endParaRPr lang="zh-CN" altLang="en-US" sz="16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2FEA059-2C6C-68D3-D10C-5EF365ECC13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633" y="1785061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4C47F44-5342-65A6-D982-2F034EA261DB}"/>
                </a:ext>
              </a:extLst>
            </p:cNvPr>
            <p:cNvCxnSpPr>
              <a:cxnSpLocks/>
            </p:cNvCxnSpPr>
            <p:nvPr/>
          </p:nvCxnSpPr>
          <p:spPr>
            <a:xfrm>
              <a:off x="7248901" y="2660125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8805C80A-AF8B-DB2B-FC55-D8A4704F96F7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63" y="3593657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F68862B5-BB97-E3B2-FF73-F31CA82CCE09}"/>
                </a:ext>
              </a:extLst>
            </p:cNvPr>
            <p:cNvCxnSpPr>
              <a:cxnSpLocks/>
            </p:cNvCxnSpPr>
            <p:nvPr/>
          </p:nvCxnSpPr>
          <p:spPr>
            <a:xfrm>
              <a:off x="8405515" y="1807532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15A3AEBD-FF2A-9F6F-5932-542F334AE1F9}"/>
                </a:ext>
              </a:extLst>
            </p:cNvPr>
            <p:cNvCxnSpPr>
              <a:cxnSpLocks/>
            </p:cNvCxnSpPr>
            <p:nvPr/>
          </p:nvCxnSpPr>
          <p:spPr>
            <a:xfrm>
              <a:off x="8405515" y="2660125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56E56826-572C-8306-C7B2-6B866F4AA7FC}"/>
                </a:ext>
              </a:extLst>
            </p:cNvPr>
            <p:cNvCxnSpPr>
              <a:cxnSpLocks/>
            </p:cNvCxnSpPr>
            <p:nvPr/>
          </p:nvCxnSpPr>
          <p:spPr>
            <a:xfrm>
              <a:off x="8405515" y="3593657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8848B487-8844-C1AB-385B-61BE3A03EAFE}"/>
                </a:ext>
              </a:extLst>
            </p:cNvPr>
            <p:cNvCxnSpPr>
              <a:cxnSpLocks/>
            </p:cNvCxnSpPr>
            <p:nvPr/>
          </p:nvCxnSpPr>
          <p:spPr>
            <a:xfrm>
              <a:off x="9689608" y="3607960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ABEA5007-191F-50D6-3DAC-1202D1F02793}"/>
                </a:ext>
              </a:extLst>
            </p:cNvPr>
            <p:cNvSpPr/>
            <p:nvPr/>
          </p:nvSpPr>
          <p:spPr>
            <a:xfrm>
              <a:off x="7645714" y="4115724"/>
              <a:ext cx="720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512E658-0CEC-3867-79BF-C2C3606EDE1A}"/>
                </a:ext>
              </a:extLst>
            </p:cNvPr>
            <p:cNvSpPr txBox="1"/>
            <p:nvPr/>
          </p:nvSpPr>
          <p:spPr>
            <a:xfrm>
              <a:off x="7718589" y="4167321"/>
              <a:ext cx="555218" cy="377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SCC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1C05CF97-2CA0-8719-E2D4-E1293A2A1D11}"/>
                </a:ext>
              </a:extLst>
            </p:cNvPr>
            <p:cNvCxnSpPr>
              <a:cxnSpLocks/>
            </p:cNvCxnSpPr>
            <p:nvPr/>
          </p:nvCxnSpPr>
          <p:spPr>
            <a:xfrm>
              <a:off x="7257463" y="4436232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5A554EB1-EF43-AF7B-6264-F079C93D1362}"/>
                </a:ext>
              </a:extLst>
            </p:cNvPr>
            <p:cNvCxnSpPr>
              <a:cxnSpLocks/>
            </p:cNvCxnSpPr>
            <p:nvPr/>
          </p:nvCxnSpPr>
          <p:spPr>
            <a:xfrm>
              <a:off x="8405515" y="4439724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552CEDBA-6970-5265-D372-B38C87F0F782}"/>
                </a:ext>
              </a:extLst>
            </p:cNvPr>
            <p:cNvCxnSpPr>
              <a:cxnSpLocks/>
            </p:cNvCxnSpPr>
            <p:nvPr/>
          </p:nvCxnSpPr>
          <p:spPr>
            <a:xfrm>
              <a:off x="8405515" y="5284480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3E9F0616-2CFF-4AB4-C1D9-78CFB92480C5}"/>
                </a:ext>
              </a:extLst>
            </p:cNvPr>
            <p:cNvSpPr/>
            <p:nvPr/>
          </p:nvSpPr>
          <p:spPr>
            <a:xfrm>
              <a:off x="7653235" y="4960289"/>
              <a:ext cx="720000" cy="648000"/>
            </a:xfrm>
            <a:prstGeom prst="roundRect">
              <a:avLst>
                <a:gd name="adj" fmla="val 8504"/>
              </a:avLst>
            </a:prstGeom>
            <a:solidFill>
              <a:srgbClr val="EBF0FA"/>
            </a:solidFill>
            <a:ln>
              <a:noFill/>
            </a:ln>
            <a:effectLst>
              <a:outerShdw blurRad="1905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 b="1" dirty="0">
                <a:latin typeface="+mj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587D2A4-B385-AF6A-FF16-ACA182DA9058}"/>
                </a:ext>
              </a:extLst>
            </p:cNvPr>
            <p:cNvSpPr txBox="1"/>
            <p:nvPr/>
          </p:nvSpPr>
          <p:spPr>
            <a:xfrm>
              <a:off x="7726110" y="5009896"/>
              <a:ext cx="555218" cy="377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5000"/>
                </a:lnSpc>
              </a:pPr>
              <a:r>
                <a:rPr lang="en-US" altLang="zh-CN" sz="1600" b="1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SCC</a:t>
              </a:r>
              <a:endParaRPr lang="zh-CN" altLang="en-US" sz="1600" b="1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582A1912-0881-7C2F-8D58-5BEBAE536FAF}"/>
                </a:ext>
              </a:extLst>
            </p:cNvPr>
            <p:cNvCxnSpPr>
              <a:cxnSpLocks/>
            </p:cNvCxnSpPr>
            <p:nvPr/>
          </p:nvCxnSpPr>
          <p:spPr>
            <a:xfrm>
              <a:off x="7264984" y="5278807"/>
              <a:ext cx="360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CD8C13E-7A41-38FD-3339-EBF001C1764B}"/>
                </a:ext>
              </a:extLst>
            </p:cNvPr>
            <p:cNvCxnSpPr>
              <a:cxnSpLocks/>
              <a:stCxn id="89" idx="0"/>
            </p:cNvCxnSpPr>
            <p:nvPr/>
          </p:nvCxnSpPr>
          <p:spPr>
            <a:xfrm flipV="1">
              <a:off x="10461073" y="4439724"/>
              <a:ext cx="0" cy="520565"/>
            </a:xfrm>
            <a:prstGeom prst="straightConnector1">
              <a:avLst/>
            </a:prstGeom>
            <a:ln w="25400">
              <a:solidFill>
                <a:srgbClr val="0056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0946ADCF-4323-E1C2-6709-137035BFF598}"/>
                </a:ext>
              </a:extLst>
            </p:cNvPr>
            <p:cNvCxnSpPr>
              <a:cxnSpLocks/>
              <a:stCxn id="85" idx="2"/>
              <a:endCxn id="9" idx="0"/>
            </p:cNvCxnSpPr>
            <p:nvPr/>
          </p:nvCxnSpPr>
          <p:spPr>
            <a:xfrm flipH="1">
              <a:off x="10952298" y="2206125"/>
              <a:ext cx="5039" cy="630358"/>
            </a:xfrm>
            <a:prstGeom prst="straightConnector1">
              <a:avLst/>
            </a:prstGeom>
            <a:ln w="25400">
              <a:solidFill>
                <a:srgbClr val="0056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2D1C036-70A3-4A7E-2700-26009FFA591A}"/>
                </a:ext>
              </a:extLst>
            </p:cNvPr>
            <p:cNvGrpSpPr/>
            <p:nvPr/>
          </p:nvGrpSpPr>
          <p:grpSpPr>
            <a:xfrm>
              <a:off x="11061617" y="4960480"/>
              <a:ext cx="763814" cy="648000"/>
              <a:chOff x="7055463" y="3558438"/>
              <a:chExt cx="720000" cy="648000"/>
            </a:xfrm>
          </p:grpSpPr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0CFD40B0-27CE-2D7D-4986-CE2159E07F00}"/>
                  </a:ext>
                </a:extLst>
              </p:cNvPr>
              <p:cNvSpPr/>
              <p:nvPr/>
            </p:nvSpPr>
            <p:spPr>
              <a:xfrm>
                <a:off x="7055463" y="3558438"/>
                <a:ext cx="720000" cy="648000"/>
              </a:xfrm>
              <a:prstGeom prst="roundRect">
                <a:avLst>
                  <a:gd name="adj" fmla="val 8504"/>
                </a:avLst>
              </a:prstGeom>
              <a:solidFill>
                <a:srgbClr val="EBF0FA"/>
              </a:solidFill>
              <a:ln>
                <a:noFill/>
              </a:ln>
              <a:effectLst>
                <a:outerShdw blurRad="1905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2400" b="1" dirty="0">
                  <a:latin typeface="+mj-lt"/>
                </a:endParaRPr>
              </a:p>
            </p:txBody>
          </p:sp>
          <p:sp>
            <p:nvSpPr>
              <p:cNvPr id="82" name="文本框 19">
                <a:extLst>
                  <a:ext uri="{FF2B5EF4-FFF2-40B4-BE49-F238E27FC236}">
                    <a16:creationId xmlns:a16="http://schemas.microsoft.com/office/drawing/2014/main" id="{7024CD46-CD69-23EC-B353-EB92B1744779}"/>
                  </a:ext>
                </a:extLst>
              </p:cNvPr>
              <p:cNvSpPr txBox="1"/>
              <p:nvPr/>
            </p:nvSpPr>
            <p:spPr>
              <a:xfrm>
                <a:off x="7105848" y="3664390"/>
                <a:ext cx="619229" cy="377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</a:pPr>
                <a:r>
                  <a:rPr lang="en-US" altLang="zh-CN" sz="16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LORA</a:t>
                </a:r>
                <a:endParaRPr lang="zh-CN" altLang="en-US" sz="16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F0AFD915-1B6B-94FD-C08E-C169E29C7583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flipV="1">
              <a:off x="11443524" y="4439915"/>
              <a:ext cx="0" cy="520565"/>
            </a:xfrm>
            <a:prstGeom prst="straightConnector1">
              <a:avLst/>
            </a:prstGeom>
            <a:ln w="25400">
              <a:solidFill>
                <a:srgbClr val="0056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D8889FC3-8563-4EE2-BA99-13FB627D64B7}"/>
              </a:ext>
            </a:extLst>
          </p:cNvPr>
          <p:cNvSpPr txBox="1"/>
          <p:nvPr/>
        </p:nvSpPr>
        <p:spPr>
          <a:xfrm>
            <a:off x="1053253" y="5121434"/>
            <a:ext cx="33907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7. 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Schematic of Data Transmission </a:t>
            </a:r>
            <a:endParaRPr lang="zh-CN" altLang="en-US" sz="14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DEFA8D-61CD-CC17-3EDD-FBF323F5E5CF}"/>
              </a:ext>
            </a:extLst>
          </p:cNvPr>
          <p:cNvSpPr txBox="1"/>
          <p:nvPr/>
        </p:nvSpPr>
        <p:spPr>
          <a:xfrm>
            <a:off x="1544935" y="5861886"/>
            <a:ext cx="908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1148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Multi-sensor integrated + LoRa transmission + Power-saving</a:t>
            </a:r>
            <a:endParaRPr lang="zh-CN" altLang="en-US" sz="2800" dirty="0">
              <a:solidFill>
                <a:srgbClr val="11487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29DCFE7-039A-5404-DDEA-DA4E2E9CBB20}"/>
              </a:ext>
            </a:extLst>
          </p:cNvPr>
          <p:cNvGrpSpPr/>
          <p:nvPr/>
        </p:nvGrpSpPr>
        <p:grpSpPr>
          <a:xfrm>
            <a:off x="693864" y="1731591"/>
            <a:ext cx="3074736" cy="3137749"/>
            <a:chOff x="759258" y="2330370"/>
            <a:chExt cx="3074736" cy="313774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AF51728-FBD5-0BF4-8E13-33555E782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682" y="3990595"/>
              <a:ext cx="1344436" cy="95053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CA6A37FF-0CB1-246C-0F15-E80B0E796C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11" t="45459" r="3602" b="33920"/>
            <a:stretch/>
          </p:blipFill>
          <p:spPr bwMode="auto">
            <a:xfrm>
              <a:off x="1047281" y="2907949"/>
              <a:ext cx="1018013" cy="447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电脑2d图 的图像结果">
              <a:extLst>
                <a:ext uri="{FF2B5EF4-FFF2-40B4-BE49-F238E27FC236}">
                  <a16:creationId xmlns:a16="http://schemas.microsoft.com/office/drawing/2014/main" id="{FFA9F9C4-5496-CD67-A9E4-6E381F88C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397" y="3977783"/>
              <a:ext cx="972000" cy="96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74C3ACF-4327-F802-CDB8-3082F313CE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11" t="45459" r="3602" b="33920"/>
            <a:stretch/>
          </p:blipFill>
          <p:spPr bwMode="auto">
            <a:xfrm>
              <a:off x="2786218" y="2907949"/>
              <a:ext cx="1018013" cy="447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11F1513-3751-3E83-A6BC-0FD2B995B860}"/>
                </a:ext>
              </a:extLst>
            </p:cNvPr>
            <p:cNvGrpSpPr/>
            <p:nvPr/>
          </p:nvGrpSpPr>
          <p:grpSpPr>
            <a:xfrm>
              <a:off x="759258" y="2330370"/>
              <a:ext cx="2094490" cy="552586"/>
              <a:chOff x="6237082" y="2266568"/>
              <a:chExt cx="2119665" cy="550738"/>
            </a:xfrm>
          </p:grpSpPr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408A28F4-B67A-BA1C-30F6-7EB2ABF1B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7082" y="2649143"/>
                <a:ext cx="464338" cy="0"/>
              </a:xfrm>
              <a:prstGeom prst="straightConnector1">
                <a:avLst/>
              </a:prstGeom>
              <a:ln w="25400">
                <a:solidFill>
                  <a:srgbClr val="60D0B9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269B46E1-39BF-12E2-2C43-E26230AB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4812" y="2420447"/>
                <a:ext cx="464338" cy="0"/>
              </a:xfrm>
              <a:prstGeom prst="straightConnector1">
                <a:avLst/>
              </a:prstGeom>
              <a:ln w="25400">
                <a:solidFill>
                  <a:srgbClr val="04B8C6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6492289-06ED-1406-5837-3C61CADDC458}"/>
                  </a:ext>
                </a:extLst>
              </p:cNvPr>
              <p:cNvSpPr txBox="1"/>
              <p:nvPr/>
            </p:nvSpPr>
            <p:spPr>
              <a:xfrm>
                <a:off x="6757578" y="2266568"/>
                <a:ext cx="1599169" cy="306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LORA transmission</a:t>
                </a:r>
                <a:endParaRPr lang="zh-CN" altLang="en-US" sz="14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12E54E4-E593-644F-840A-00377D8E9725}"/>
                  </a:ext>
                </a:extLst>
              </p:cNvPr>
              <p:cNvSpPr txBox="1"/>
              <p:nvPr/>
            </p:nvSpPr>
            <p:spPr>
              <a:xfrm>
                <a:off x="6755439" y="2510558"/>
                <a:ext cx="1342527" cy="306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14488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TTL Connection</a:t>
                </a:r>
                <a:endParaRPr lang="zh-CN" altLang="en-US" sz="1400" b="1" dirty="0" err="1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3D4B1442-0F60-E6BB-8A7B-BC17B94C0253}"/>
                </a:ext>
              </a:extLst>
            </p:cNvPr>
            <p:cNvCxnSpPr>
              <a:cxnSpLocks/>
            </p:cNvCxnSpPr>
            <p:nvPr/>
          </p:nvCxnSpPr>
          <p:spPr>
            <a:xfrm>
              <a:off x="1434900" y="3420000"/>
              <a:ext cx="0" cy="479181"/>
            </a:xfrm>
            <a:prstGeom prst="straightConnector1">
              <a:avLst/>
            </a:prstGeom>
            <a:ln w="25400">
              <a:solidFill>
                <a:srgbClr val="60D0B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C43AFA6-1A60-1152-4D63-F37B2CF4EBEC}"/>
                </a:ext>
              </a:extLst>
            </p:cNvPr>
            <p:cNvCxnSpPr>
              <a:cxnSpLocks/>
            </p:cNvCxnSpPr>
            <p:nvPr/>
          </p:nvCxnSpPr>
          <p:spPr>
            <a:xfrm>
              <a:off x="3218773" y="3420000"/>
              <a:ext cx="0" cy="479181"/>
            </a:xfrm>
            <a:prstGeom prst="straightConnector1">
              <a:avLst/>
            </a:prstGeom>
            <a:ln w="25400">
              <a:solidFill>
                <a:srgbClr val="60D0B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5FC8A61-6E04-0365-8E82-867756E23E6A}"/>
                </a:ext>
              </a:extLst>
            </p:cNvPr>
            <p:cNvCxnSpPr>
              <a:cxnSpLocks/>
            </p:cNvCxnSpPr>
            <p:nvPr/>
          </p:nvCxnSpPr>
          <p:spPr>
            <a:xfrm>
              <a:off x="2073343" y="3103012"/>
              <a:ext cx="638102" cy="0"/>
            </a:xfrm>
            <a:prstGeom prst="straightConnector1">
              <a:avLst/>
            </a:prstGeom>
            <a:ln w="25400">
              <a:solidFill>
                <a:srgbClr val="04B8C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3212D102-55F6-9DF2-4996-4BDD959A90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1749" y="3196698"/>
              <a:ext cx="637200" cy="0"/>
            </a:xfrm>
            <a:prstGeom prst="straightConnector1">
              <a:avLst/>
            </a:prstGeom>
            <a:ln w="25400">
              <a:solidFill>
                <a:srgbClr val="04B8C6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CCFD561-D941-2ABC-4CA8-2BE82DAA1E9B}"/>
                </a:ext>
              </a:extLst>
            </p:cNvPr>
            <p:cNvSpPr txBox="1"/>
            <p:nvPr/>
          </p:nvSpPr>
          <p:spPr>
            <a:xfrm>
              <a:off x="892509" y="4932231"/>
              <a:ext cx="1139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Arduino with sensors</a:t>
              </a:r>
              <a:endParaRPr lang="zh-CN" altLang="en-US" sz="1400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B908874-96F4-589B-0937-831CF40AE464}"/>
                </a:ext>
              </a:extLst>
            </p:cNvPr>
            <p:cNvSpPr txBox="1"/>
            <p:nvPr/>
          </p:nvSpPr>
          <p:spPr>
            <a:xfrm>
              <a:off x="2694754" y="4944899"/>
              <a:ext cx="1139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14488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Terminal equipment</a:t>
              </a:r>
              <a:endParaRPr lang="zh-CN" altLang="en-US" sz="1400" dirty="0" err="1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BC55591-BE34-460B-BE77-AECE1AEFC270}"/>
              </a:ext>
            </a:extLst>
          </p:cNvPr>
          <p:cNvCxnSpPr/>
          <p:nvPr/>
        </p:nvCxnSpPr>
        <p:spPr>
          <a:xfrm>
            <a:off x="691799" y="1649795"/>
            <a:ext cx="45882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F0D50BC1-9D77-44A8-A882-BAABF9CA014F}"/>
              </a:ext>
            </a:extLst>
          </p:cNvPr>
          <p:cNvSpPr txBox="1"/>
          <p:nvPr/>
        </p:nvSpPr>
        <p:spPr>
          <a:xfrm>
            <a:off x="1198475" y="1505227"/>
            <a:ext cx="16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MQTT transmission</a:t>
            </a:r>
            <a:endParaRPr lang="zh-CN" altLang="en-US" sz="1400" b="1" dirty="0" err="1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89B1F62-1C0C-4E04-8783-88EC74CA5ABE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3712861" y="2406961"/>
            <a:ext cx="487832" cy="139277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0E98584F-E6CD-4C45-B0C2-2597AC2E30C1}"/>
              </a:ext>
            </a:extLst>
          </p:cNvPr>
          <p:cNvCxnSpPr/>
          <p:nvPr/>
        </p:nvCxnSpPr>
        <p:spPr>
          <a:xfrm>
            <a:off x="3712861" y="3811081"/>
            <a:ext cx="45882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F9A5A6BD-8835-493F-BBB1-CA1F919146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00693" y="1967913"/>
            <a:ext cx="1421106" cy="878096"/>
          </a:xfrm>
          <a:prstGeom prst="roundRect">
            <a:avLst>
              <a:gd name="adj" fmla="val 1891"/>
            </a:avLst>
          </a:prstGeom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F5C65A2-0E63-4521-A2BC-E261EB746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696" y="3227546"/>
            <a:ext cx="720001" cy="155547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0114824-5ED5-4CCE-8EDF-28B801CABE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3" t="782" r="3243"/>
          <a:stretch/>
        </p:blipFill>
        <p:spPr>
          <a:xfrm>
            <a:off x="4910469" y="3227546"/>
            <a:ext cx="702064" cy="1556678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5711B9F6-DEB3-4A51-B96A-8D314A0EF29B}"/>
              </a:ext>
            </a:extLst>
          </p:cNvPr>
          <p:cNvSpPr txBox="1"/>
          <p:nvPr/>
        </p:nvSpPr>
        <p:spPr>
          <a:xfrm>
            <a:off x="4337580" y="2780826"/>
            <a:ext cx="113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Webpage</a:t>
            </a:r>
            <a:endParaRPr lang="zh-CN" altLang="en-US" sz="1400" dirty="0" err="1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8A0D2D4-C735-41FC-91F6-ED857A287AF3}"/>
              </a:ext>
            </a:extLst>
          </p:cNvPr>
          <p:cNvSpPr txBox="1"/>
          <p:nvPr/>
        </p:nvSpPr>
        <p:spPr>
          <a:xfrm>
            <a:off x="4294293" y="4744839"/>
            <a:ext cx="113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App</a:t>
            </a:r>
            <a:endParaRPr lang="zh-CN" altLang="en-US" sz="1400" dirty="0" err="1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0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FC16B-7691-3F6E-7C1D-2BD0376F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9965B-145B-9779-58BC-DACBE7C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015102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Data Processing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611DB2-AC94-4A47-A06E-F3F17C176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24C50"/>
              </a:clrFrom>
              <a:clrTo>
                <a:srgbClr val="424C5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3249" l="2478" r="97080">
                        <a14:foregroundMark x1="12212" y1="71526" x2="10442" y2="78082"/>
                        <a14:foregroundMark x1="11947" y1="73288" x2="6991" y2="76810"/>
                        <a14:foregroundMark x1="4867" y1="90215" x2="49469" y2="94031"/>
                        <a14:foregroundMark x1="49469" y1="94031" x2="60354" y2="93053"/>
                        <a14:foregroundMark x1="60354" y1="93053" x2="71327" y2="93249"/>
                        <a14:foregroundMark x1="71327" y1="93249" x2="97168" y2="89530"/>
                        <a14:foregroundMark x1="36726" y1="89530" x2="46372" y2="90705"/>
                        <a14:foregroundMark x1="6018" y1="88160" x2="2566" y2="88943"/>
                        <a14:foregroundMark x1="23717" y1="53718" x2="41770" y2="53718"/>
                        <a14:foregroundMark x1="41770" y1="53718" x2="66903" y2="50196"/>
                        <a14:foregroundMark x1="65929" y1="34051" x2="35310" y2="35029"/>
                        <a14:foregroundMark x1="45221" y1="12818" x2="53451" y2="8806"/>
                        <a14:foregroundMark x1="51150" y1="5969" x2="45841" y2="7828"/>
                        <a14:foregroundMark x1="49027" y1="3425" x2="49469" y2="2250"/>
                      </a14:backgroundRemoval>
                    </a14:imgEffect>
                  </a14:imgLayer>
                </a14:imgProps>
              </a:ext>
            </a:extLst>
          </a:blip>
          <a:srcRect t="24926" r="1090"/>
          <a:stretch/>
        </p:blipFill>
        <p:spPr>
          <a:xfrm>
            <a:off x="413400" y="2303986"/>
            <a:ext cx="5222166" cy="358486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68494B7-DD72-475D-BB71-7F327346A421}"/>
              </a:ext>
            </a:extLst>
          </p:cNvPr>
          <p:cNvSpPr txBox="1"/>
          <p:nvPr/>
        </p:nvSpPr>
        <p:spPr>
          <a:xfrm>
            <a:off x="1464940" y="5811216"/>
            <a:ext cx="3124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9. 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Processing procedures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9BA2A9-EF47-4D62-B64A-DE0ED7F70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97" r="8874"/>
          <a:stretch/>
        </p:blipFill>
        <p:spPr>
          <a:xfrm>
            <a:off x="2207766" y="1124203"/>
            <a:ext cx="1633432" cy="1179783"/>
          </a:xfrm>
          <a:prstGeom prst="rect">
            <a:avLst/>
          </a:prstGeom>
        </p:spPr>
      </p:pic>
      <p:sp>
        <p:nvSpPr>
          <p:cNvPr id="5" name="标注: 左箭头 4">
            <a:extLst>
              <a:ext uri="{FF2B5EF4-FFF2-40B4-BE49-F238E27FC236}">
                <a16:creationId xmlns:a16="http://schemas.microsoft.com/office/drawing/2014/main" id="{FEAE2FFF-BC51-410A-A23B-C1591930A10B}"/>
              </a:ext>
            </a:extLst>
          </p:cNvPr>
          <p:cNvSpPr/>
          <p:nvPr/>
        </p:nvSpPr>
        <p:spPr>
          <a:xfrm>
            <a:off x="3657600" y="1300987"/>
            <a:ext cx="7936744" cy="698501"/>
          </a:xfrm>
          <a:prstGeom prst="leftArrowCallout">
            <a:avLst>
              <a:gd name="adj1" fmla="val 11909"/>
              <a:gd name="adj2" fmla="val 14091"/>
              <a:gd name="adj3" fmla="val 25000"/>
              <a:gd name="adj4" fmla="val 65687"/>
            </a:avLst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Clustered for distributional similarity; ready for AI modeling.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标注: 左箭头 15">
            <a:extLst>
              <a:ext uri="{FF2B5EF4-FFF2-40B4-BE49-F238E27FC236}">
                <a16:creationId xmlns:a16="http://schemas.microsoft.com/office/drawing/2014/main" id="{9AF3D951-4920-4084-8E31-C7B1470FBD22}"/>
              </a:ext>
            </a:extLst>
          </p:cNvPr>
          <p:cNvSpPr/>
          <p:nvPr/>
        </p:nvSpPr>
        <p:spPr>
          <a:xfrm>
            <a:off x="4230624" y="2316080"/>
            <a:ext cx="7363720" cy="698501"/>
          </a:xfrm>
          <a:prstGeom prst="leftArrowCallout">
            <a:avLst>
              <a:gd name="adj1" fmla="val 11909"/>
              <a:gd name="adj2" fmla="val 14091"/>
              <a:gd name="adj3" fmla="val 25000"/>
              <a:gd name="adj4" fmla="val 70767"/>
            </a:avLst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adea" panose="02040503050406030204" pitchFamily="18" charset="0"/>
              </a:rPr>
              <a:t>Unified units, applied long-tail log transform, removed outliers.</a:t>
            </a:r>
            <a:endParaRPr lang="zh-CN" altLang="en-US" sz="2400" dirty="0">
              <a:latin typeface="Caladea" panose="02040503050406030204" pitchFamily="18" charset="0"/>
            </a:endParaRPr>
          </a:p>
        </p:txBody>
      </p:sp>
      <p:sp>
        <p:nvSpPr>
          <p:cNvPr id="17" name="标注: 左箭头 16">
            <a:extLst>
              <a:ext uri="{FF2B5EF4-FFF2-40B4-BE49-F238E27FC236}">
                <a16:creationId xmlns:a16="http://schemas.microsoft.com/office/drawing/2014/main" id="{F297A128-9E53-44FF-8868-56C2DAA5BE5A}"/>
              </a:ext>
            </a:extLst>
          </p:cNvPr>
          <p:cNvSpPr/>
          <p:nvPr/>
        </p:nvSpPr>
        <p:spPr>
          <a:xfrm>
            <a:off x="4864608" y="3240865"/>
            <a:ext cx="6729736" cy="698501"/>
          </a:xfrm>
          <a:prstGeom prst="leftArrowCallout">
            <a:avLst>
              <a:gd name="adj1" fmla="val 11909"/>
              <a:gd name="adj2" fmla="val 15182"/>
              <a:gd name="adj3" fmla="val 25000"/>
              <a:gd name="adj4" fmla="val 77259"/>
            </a:avLst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Retained measurements with same time and location for contextual relevance.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标注: 左箭头 17">
            <a:extLst>
              <a:ext uri="{FF2B5EF4-FFF2-40B4-BE49-F238E27FC236}">
                <a16:creationId xmlns:a16="http://schemas.microsoft.com/office/drawing/2014/main" id="{F7947E53-5226-481D-A14C-218E462E6FD2}"/>
              </a:ext>
            </a:extLst>
          </p:cNvPr>
          <p:cNvSpPr/>
          <p:nvPr/>
        </p:nvSpPr>
        <p:spPr>
          <a:xfrm>
            <a:off x="5364480" y="4137441"/>
            <a:ext cx="6229864" cy="698501"/>
          </a:xfrm>
          <a:prstGeom prst="leftArrowCallout">
            <a:avLst>
              <a:gd name="adj1" fmla="val 9727"/>
              <a:gd name="adj2" fmla="val 15182"/>
              <a:gd name="adj3" fmla="val 25000"/>
              <a:gd name="adj4" fmla="val 83299"/>
            </a:avLst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LLM-assisted filtering of entries mentioning Coliform or E. coli.</a:t>
            </a:r>
            <a:endParaRPr lang="zh-CN" altLang="en-US" sz="24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标注: 左箭头 19">
            <a:extLst>
              <a:ext uri="{FF2B5EF4-FFF2-40B4-BE49-F238E27FC236}">
                <a16:creationId xmlns:a16="http://schemas.microsoft.com/office/drawing/2014/main" id="{86427FBA-EDAA-4DA6-B925-CCC30502F3CA}"/>
              </a:ext>
            </a:extLst>
          </p:cNvPr>
          <p:cNvSpPr/>
          <p:nvPr/>
        </p:nvSpPr>
        <p:spPr>
          <a:xfrm>
            <a:off x="5644896" y="5062226"/>
            <a:ext cx="5949448" cy="698501"/>
          </a:xfrm>
          <a:prstGeom prst="leftArrowCallout">
            <a:avLst>
              <a:gd name="adj1" fmla="val 11909"/>
              <a:gd name="adj2" fmla="val 14091"/>
              <a:gd name="adj3" fmla="val 25000"/>
              <a:gd name="adj4" fmla="val 87061"/>
            </a:avLst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Historical water sensor data (2000–2025) from across the UK.</a:t>
            </a:r>
            <a:endParaRPr lang="zh-CN" altLang="en-US" sz="240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4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FC16B-7691-3F6E-7C1D-2BD0376F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9965B-145B-9779-58BC-DACBE7C3A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0" y="134114"/>
            <a:ext cx="9015102" cy="6985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3. System Description – AI Model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64018D4-A607-45EA-B419-F7456260C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58" b="7648"/>
          <a:stretch/>
        </p:blipFill>
        <p:spPr>
          <a:xfrm>
            <a:off x="1281553" y="2133599"/>
            <a:ext cx="3168892" cy="3424137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D6C6E8D7-864D-443F-A48F-A9A9A9249BFA}"/>
              </a:ext>
            </a:extLst>
          </p:cNvPr>
          <p:cNvSpPr txBox="1"/>
          <p:nvPr/>
        </p:nvSpPr>
        <p:spPr>
          <a:xfrm>
            <a:off x="1303604" y="5777860"/>
            <a:ext cx="3124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10. </a:t>
            </a:r>
            <a:r>
              <a:rPr lang="en-US" altLang="zh-CN" sz="1600" dirty="0">
                <a:solidFill>
                  <a:srgbClr val="1448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Model</a:t>
            </a:r>
            <a:endParaRPr lang="zh-CN" altLang="en-US" sz="1600" b="1" dirty="0">
              <a:solidFill>
                <a:srgbClr val="14488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C748F3BE-8859-483A-B2A5-EF7B7FDD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53" y="1037617"/>
            <a:ext cx="3838610" cy="10959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DE40EB8E-8697-4B44-9BD3-23AE903C0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151" y="2246885"/>
            <a:ext cx="918296" cy="748849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16A8E173-F824-472A-99E3-7D71F4D90AA0}"/>
              </a:ext>
            </a:extLst>
          </p:cNvPr>
          <p:cNvSpPr txBox="1"/>
          <p:nvPr/>
        </p:nvSpPr>
        <p:spPr>
          <a:xfrm>
            <a:off x="1976972" y="5531639"/>
            <a:ext cx="1778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+mj-lt"/>
              </a:rPr>
              <a:t>E.</a:t>
            </a:r>
            <a:r>
              <a:rPr lang="zh-CN" altLang="en-US" sz="1000" dirty="0">
                <a:latin typeface="+mj-lt"/>
              </a:rPr>
              <a:t> </a:t>
            </a:r>
            <a:r>
              <a:rPr lang="en-US" altLang="zh-CN" sz="1000" dirty="0">
                <a:latin typeface="+mj-lt"/>
              </a:rPr>
              <a:t>Coli</a:t>
            </a:r>
            <a:r>
              <a:rPr lang="zh-CN" altLang="en-US" sz="1000" dirty="0">
                <a:latin typeface="+mj-lt"/>
              </a:rPr>
              <a:t> </a:t>
            </a:r>
            <a:r>
              <a:rPr lang="en-US" altLang="zh-CN" sz="1000" dirty="0">
                <a:latin typeface="+mj-lt"/>
              </a:rPr>
              <a:t>Concentration</a:t>
            </a:r>
            <a:r>
              <a:rPr lang="zh-CN" altLang="en-US" sz="1000" dirty="0">
                <a:latin typeface="+mj-lt"/>
              </a:rPr>
              <a:t> </a:t>
            </a:r>
            <a:r>
              <a:rPr lang="en-US" altLang="zh-CN" sz="1000" dirty="0">
                <a:latin typeface="+mj-lt"/>
              </a:rPr>
              <a:t>output</a:t>
            </a:r>
            <a:endParaRPr lang="zh-CN" altLang="en-US" sz="1000" dirty="0" err="1">
              <a:latin typeface="+mj-lt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FD4395C-E2E2-4E84-BF59-7AF4E7179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676" y="4314825"/>
            <a:ext cx="1035050" cy="293726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60CBBE15-12D7-4877-A12B-BFC5D08FD312}"/>
              </a:ext>
            </a:extLst>
          </p:cNvPr>
          <p:cNvSpPr txBox="1"/>
          <p:nvPr/>
        </p:nvSpPr>
        <p:spPr>
          <a:xfrm>
            <a:off x="2528921" y="4300774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Bahnschrift Condensed" panose="020B0502040204020203" pitchFamily="34" charset="0"/>
                <a:cs typeface="Calibri" panose="020F0502020204030204" pitchFamily="34" charset="0"/>
              </a:rPr>
              <a:t>Neural Network</a:t>
            </a:r>
            <a:endParaRPr lang="zh-CN" altLang="en-US" sz="1400" dirty="0" err="1">
              <a:latin typeface="Bahnschrift Condense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62" name="箭头: 五边形 61">
            <a:extLst>
              <a:ext uri="{FF2B5EF4-FFF2-40B4-BE49-F238E27FC236}">
                <a16:creationId xmlns:a16="http://schemas.microsoft.com/office/drawing/2014/main" id="{7173D368-3EA6-4158-AAB3-789EE2F666F9}"/>
              </a:ext>
            </a:extLst>
          </p:cNvPr>
          <p:cNvSpPr/>
          <p:nvPr/>
        </p:nvSpPr>
        <p:spPr>
          <a:xfrm flipH="1">
            <a:off x="5402579" y="1121437"/>
            <a:ext cx="5867398" cy="698501"/>
          </a:xfrm>
          <a:prstGeom prst="homePlate">
            <a:avLst/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US" altLang="zh-CN" b="1" dirty="0">
                <a:latin typeface="+mj-lt"/>
              </a:rPr>
              <a:t>DO: Dissolved Oxygen</a:t>
            </a:r>
          </a:p>
          <a:p>
            <a:pPr algn="ctr"/>
            <a:r>
              <a:rPr lang="en-US" altLang="zh-CN" b="1" dirty="0">
                <a:latin typeface="+mj-lt"/>
              </a:rPr>
              <a:t>EC: Electric Conductivity</a:t>
            </a:r>
          </a:p>
          <a:p>
            <a:pPr algn="ctr"/>
            <a:r>
              <a:rPr lang="en-GB" altLang="zh-CN" b="1" dirty="0">
                <a:latin typeface="+mj-lt"/>
              </a:rPr>
              <a:t>Temp: Temperature</a:t>
            </a:r>
          </a:p>
          <a:p>
            <a:pPr algn="ctr"/>
            <a:r>
              <a:rPr lang="en-GB" altLang="zh-CN" b="1" dirty="0" err="1">
                <a:latin typeface="+mj-lt"/>
              </a:rPr>
              <a:t>Turb</a:t>
            </a:r>
            <a:r>
              <a:rPr lang="en-GB" altLang="zh-CN" b="1" dirty="0">
                <a:latin typeface="+mj-lt"/>
              </a:rPr>
              <a:t>: Turbidity</a:t>
            </a:r>
          </a:p>
        </p:txBody>
      </p:sp>
      <p:sp>
        <p:nvSpPr>
          <p:cNvPr id="64" name="箭头: 五边形 63">
            <a:extLst>
              <a:ext uri="{FF2B5EF4-FFF2-40B4-BE49-F238E27FC236}">
                <a16:creationId xmlns:a16="http://schemas.microsoft.com/office/drawing/2014/main" id="{6A1EE40E-F2C5-42B8-978E-D907B0BBFFB2}"/>
              </a:ext>
            </a:extLst>
          </p:cNvPr>
          <p:cNvSpPr/>
          <p:nvPr/>
        </p:nvSpPr>
        <p:spPr>
          <a:xfrm flipH="1">
            <a:off x="5402579" y="2272058"/>
            <a:ext cx="5867398" cy="698501"/>
          </a:xfrm>
          <a:prstGeom prst="homePlate">
            <a:avLst/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US" altLang="zh-CN" b="1" dirty="0">
                <a:latin typeface="+mj-lt"/>
              </a:rPr>
              <a:t>n/(n+1)</a:t>
            </a:r>
          </a:p>
          <a:p>
            <a:pPr algn="ctr"/>
            <a:r>
              <a:rPr lang="en-US" altLang="zh-CN" b="1" dirty="0">
                <a:latin typeface="+mj-lt"/>
              </a:rPr>
              <a:t>sin(t), cos(t)</a:t>
            </a:r>
          </a:p>
          <a:p>
            <a:pPr algn="ctr"/>
            <a:r>
              <a:rPr lang="en-US" altLang="zh-CN" b="1" dirty="0">
                <a:latin typeface="+mj-lt"/>
              </a:rPr>
              <a:t>Temp * Turb</a:t>
            </a:r>
          </a:p>
          <a:p>
            <a:pPr algn="ctr"/>
            <a:r>
              <a:rPr lang="en-US" altLang="zh-CN" b="1" dirty="0">
                <a:latin typeface="+mj-lt"/>
              </a:rPr>
              <a:t>…</a:t>
            </a:r>
            <a:endParaRPr lang="en-GB" altLang="zh-CN" b="1" dirty="0">
              <a:latin typeface="+mj-lt"/>
            </a:endParaRPr>
          </a:p>
        </p:txBody>
      </p:sp>
      <p:sp>
        <p:nvSpPr>
          <p:cNvPr id="65" name="箭头: 五边形 64">
            <a:extLst>
              <a:ext uri="{FF2B5EF4-FFF2-40B4-BE49-F238E27FC236}">
                <a16:creationId xmlns:a16="http://schemas.microsoft.com/office/drawing/2014/main" id="{E8E25A25-C83D-420B-95D4-39CED8E600BB}"/>
              </a:ext>
            </a:extLst>
          </p:cNvPr>
          <p:cNvSpPr/>
          <p:nvPr/>
        </p:nvSpPr>
        <p:spPr>
          <a:xfrm flipH="1">
            <a:off x="5402579" y="3208784"/>
            <a:ext cx="5867398" cy="698501"/>
          </a:xfrm>
          <a:prstGeom prst="homePlate">
            <a:avLst/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US" altLang="zh-CN" b="1" dirty="0">
                <a:latin typeface="+mj-lt"/>
              </a:rPr>
              <a:t>1</a:t>
            </a:r>
            <a:r>
              <a:rPr lang="en-US" altLang="zh-CN" b="1" baseline="30000" dirty="0">
                <a:latin typeface="+mj-lt"/>
              </a:rPr>
              <a:t>st</a:t>
            </a:r>
            <a:r>
              <a:rPr lang="en-US" altLang="zh-CN" b="1" dirty="0">
                <a:latin typeface="+mj-lt"/>
              </a:rPr>
              <a:t>: Cond n/(n+1)</a:t>
            </a:r>
          </a:p>
          <a:p>
            <a:pPr algn="ctr"/>
            <a:r>
              <a:rPr lang="en-US" altLang="zh-CN" b="1" dirty="0">
                <a:latin typeface="+mj-lt"/>
              </a:rPr>
              <a:t>2</a:t>
            </a:r>
            <a:r>
              <a:rPr lang="en-US" altLang="zh-CN" b="1" baseline="30000" dirty="0">
                <a:latin typeface="+mj-lt"/>
              </a:rPr>
              <a:t>nd</a:t>
            </a:r>
            <a:r>
              <a:rPr lang="en-US" altLang="zh-CN" b="1" dirty="0">
                <a:latin typeface="+mj-lt"/>
              </a:rPr>
              <a:t>: Cond * F(t)</a:t>
            </a:r>
          </a:p>
          <a:p>
            <a:pPr algn="ctr"/>
            <a:r>
              <a:rPr lang="en-US" altLang="zh-CN" b="1" dirty="0">
                <a:latin typeface="+mj-lt"/>
              </a:rPr>
              <a:t>3</a:t>
            </a:r>
            <a:r>
              <a:rPr lang="en-US" altLang="zh-CN" b="1" baseline="30000" dirty="0">
                <a:latin typeface="+mj-lt"/>
              </a:rPr>
              <a:t>rd</a:t>
            </a:r>
            <a:r>
              <a:rPr lang="en-US" altLang="zh-CN" b="1" dirty="0">
                <a:latin typeface="+mj-lt"/>
              </a:rPr>
              <a:t>: Turb * Cond</a:t>
            </a:r>
          </a:p>
          <a:p>
            <a:pPr algn="ctr"/>
            <a:r>
              <a:rPr lang="en-US" altLang="zh-CN" b="1" dirty="0">
                <a:latin typeface="+mj-lt"/>
              </a:rPr>
              <a:t>…</a:t>
            </a:r>
            <a:endParaRPr lang="en-GB" altLang="zh-CN" b="1" dirty="0">
              <a:latin typeface="+mj-lt"/>
            </a:endParaRPr>
          </a:p>
        </p:txBody>
      </p:sp>
      <p:sp>
        <p:nvSpPr>
          <p:cNvPr id="66" name="箭头: 五边形 65">
            <a:extLst>
              <a:ext uri="{FF2B5EF4-FFF2-40B4-BE49-F238E27FC236}">
                <a16:creationId xmlns:a16="http://schemas.microsoft.com/office/drawing/2014/main" id="{46AC6BE5-BE50-49D6-BB26-12568C5E0FF6}"/>
              </a:ext>
            </a:extLst>
          </p:cNvPr>
          <p:cNvSpPr/>
          <p:nvPr/>
        </p:nvSpPr>
        <p:spPr>
          <a:xfrm flipH="1">
            <a:off x="5402579" y="4112437"/>
            <a:ext cx="5867398" cy="698501"/>
          </a:xfrm>
          <a:prstGeom prst="homePlate">
            <a:avLst/>
          </a:prstGeom>
          <a:solidFill>
            <a:srgbClr val="89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r>
              <a:rPr lang="en-GB" altLang="zh-CN" b="1" dirty="0">
                <a:latin typeface="+mj-lt"/>
              </a:rPr>
              <a:t>StandardScaler</a:t>
            </a:r>
          </a:p>
          <a:p>
            <a:pPr algn="ctr"/>
            <a:r>
              <a:rPr lang="en-GB" altLang="zh-CN" b="1" dirty="0">
                <a:latin typeface="+mj-lt"/>
              </a:rPr>
              <a:t>leaky_relu+HuberLoss</a:t>
            </a:r>
          </a:p>
          <a:p>
            <a:pPr algn="ctr"/>
            <a:r>
              <a:rPr lang="en-GB" altLang="zh-CN" b="1" dirty="0">
                <a:latin typeface="+mj-lt"/>
              </a:rPr>
              <a:t>L2+Droupout</a:t>
            </a:r>
          </a:p>
          <a:p>
            <a:pPr algn="ctr"/>
            <a:r>
              <a:rPr lang="en-GB" altLang="zh-CN" b="1" dirty="0">
                <a:latin typeface="+mj-lt"/>
              </a:rPr>
              <a:t>EarlyStop</a:t>
            </a:r>
          </a:p>
        </p:txBody>
      </p:sp>
    </p:spTree>
    <p:extLst>
      <p:ext uri="{BB962C8B-B14F-4D97-AF65-F5344CB8AC3E}">
        <p14:creationId xmlns:p14="http://schemas.microsoft.com/office/powerpoint/2010/main" val="342699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62_Internal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FFFFFF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348A3C0781E3D845825CDA267EEB0A83" ma:contentTypeVersion="0" ma:contentTypeDescription="新建文档。" ma:contentTypeScope="" ma:versionID="e9d27b6953a5b57dc09be49ae013eec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1074cb90c03f6ce5bb87698fb61fd1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F92F30-7607-41D3-8E55-BCDB1B5E690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D2074B0-2B0B-45BF-955C-179771DAE7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5BD8204-22FA-4713-9D3D-2A18E3FBCA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10798</TotalTime>
  <Words>1039</Words>
  <Application>Microsoft Office PowerPoint</Application>
  <PresentationFormat>宽屏</PresentationFormat>
  <Paragraphs>191</Paragraphs>
  <Slides>15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宋体</vt:lpstr>
      <vt:lpstr>等线</vt:lpstr>
      <vt:lpstr>Arial</vt:lpstr>
      <vt:lpstr>Bahnschrift Condensed</vt:lpstr>
      <vt:lpstr>Caladea</vt:lpstr>
      <vt:lpstr>Calibri</vt:lpstr>
      <vt:lpstr>Georgia</vt:lpstr>
      <vt:lpstr>Wingdings</vt:lpstr>
      <vt:lpstr>Office Theme</vt:lpstr>
      <vt:lpstr>m62_Internal</vt:lpstr>
      <vt:lpstr>River Pollution Monitoring System ---- AquaSense</vt:lpstr>
      <vt:lpstr>PowerPoint 演示文稿</vt:lpstr>
      <vt:lpstr>PowerPoint 演示文稿</vt:lpstr>
      <vt:lpstr>2. Current vs AquaSense</vt:lpstr>
      <vt:lpstr>3. System Description – Overview</vt:lpstr>
      <vt:lpstr>3. System Description – Overview</vt:lpstr>
      <vt:lpstr>3. System Description – Embedded System</vt:lpstr>
      <vt:lpstr>3. System Description – Data Processing</vt:lpstr>
      <vt:lpstr>3. System Description – AI Model</vt:lpstr>
      <vt:lpstr>3. System Description – Data Flow</vt:lpstr>
      <vt:lpstr>3. System Description – Dashboard</vt:lpstr>
      <vt:lpstr>4. Validation</vt:lpstr>
      <vt:lpstr>5. Conclusion</vt:lpstr>
      <vt:lpstr>Thank you!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Hellon</dc:creator>
  <cp:lastModifiedBy>Hm-Server</cp:lastModifiedBy>
  <cp:revision>1363</cp:revision>
  <dcterms:created xsi:type="dcterms:W3CDTF">2017-04-03T09:48:45Z</dcterms:created>
  <dcterms:modified xsi:type="dcterms:W3CDTF">2025-05-02T15:28:37Z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0x010100348A3C0781E3D845825CDA267EEB0A83</vt:lpwstr>
  </property>
  <property fmtid="{D5CDD505-2E9C-101B-9397-08002B2CF9AE}" pid="3" name="Order">
    <vt:r8>14400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